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38" r:id="rId3"/>
    <p:sldId id="288" r:id="rId4"/>
    <p:sldId id="499" r:id="rId5"/>
    <p:sldId id="53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aus Menges" initials="K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0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35088-AD6C-4CB4-A945-B1D81A3F5BF2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F7DA57-456D-43F3-A134-AAD7DF752AD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967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ABFC3A8-E8E5-4068-9B95-B378400F619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304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EABFC3A8-E8E5-4068-9B95-B378400F619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929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7E99707-ABAA-459D-8D69-458692B9C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14FCFD9A-3AB7-421C-9164-119419CB58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AA401830-BA10-4C7C-82FD-7D6C14008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D7E384B-842B-432C-9898-7227303F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EE0634F1-6F19-48B1-8363-0A09A10A0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30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55D25259-4CAD-46F8-84B4-A977642C3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E2D75F05-51F3-441E-AF81-94CEA4935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2280AAA9-521F-4EAA-B0E5-96A017D78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9CF0EDBE-8C58-46FE-8A71-3DE9A986A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975D0217-4304-461F-BAF9-136488743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37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7E96F17B-00C3-4E22-A5C2-926D34EA36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A9D94F49-A267-4C65-AF05-CD947AAB1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32B3A147-0A62-40CF-B9FC-61D4FAD1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DC3582AA-8590-42B9-911B-E02E1CBB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697A4D5A-E07E-4B6F-A4EA-51F72D86F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1363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point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 txBox="1">
            <a:spLocks noChangeArrowheads="1"/>
          </p:cNvSpPr>
          <p:nvPr userDrawn="1"/>
        </p:nvSpPr>
        <p:spPr bwMode="auto">
          <a:xfrm>
            <a:off x="8572500" y="6426399"/>
            <a:ext cx="2484438" cy="26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algn="r">
              <a:lnSpc>
                <a:spcPct val="95000"/>
              </a:lnSpc>
            </a:pPr>
            <a:fld id="{96C9B965-9817-4364-B324-5E4E319D3E0D}" type="slidenum">
              <a:rPr lang="ru-RU" sz="938">
                <a:solidFill>
                  <a:srgbClr val="999999"/>
                </a:solidFill>
              </a:rPr>
              <a:pPr algn="r">
                <a:lnSpc>
                  <a:spcPct val="95000"/>
                </a:lnSpc>
              </a:pPr>
              <a:t>‹#›</a:t>
            </a:fld>
            <a:endParaRPr lang="ru-RU" sz="938">
              <a:solidFill>
                <a:srgbClr val="999999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81260" y="998731"/>
            <a:ext cx="10707688" cy="7411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881260" y="1808820"/>
            <a:ext cx="10350500" cy="400645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>
          <a:xfrm>
            <a:off x="3897313" y="6426399"/>
            <a:ext cx="4397375" cy="260450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de-DE"/>
              <a:t>ICH M8 eCTD v4.0 Orientation Material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29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F2F9B31-4DE1-4732-B43E-84563C410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A7D252F0-0894-464F-AD66-FFD2EC44A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AAE2A8BB-927F-4137-ACCD-EC50AB00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361DB4E1-6DD7-4B12-826A-CD71612FD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75E2BEBE-7E4F-4D8B-89B2-D3473A06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79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1EB94A1-7C60-4B8E-8E5E-EF6ADCAD8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FF7E988D-7946-47EF-BE60-9D62A8E35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8EFD04BA-211F-4196-B73F-C1684716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56C94AB-5962-4406-9A05-F881B9AE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E2E71B07-5CD9-4083-A067-E153B70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655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74C55AE-7269-4B45-8634-3130E7221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0FE449CF-09B9-487F-B1C9-D279C21CB4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B824867F-502D-47C4-9B04-AABC79091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5E3AD0FF-00AD-44C6-9ECB-65B1B0430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DE2163D0-F4D9-47CF-90DA-7BC85CDC0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F66AF188-DB80-4A81-A6B0-FCC1459C5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606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4CCDA68-7628-44BD-AB4F-EB203775F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A44C8CB8-2490-4295-8F31-27FC500E4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113497C1-D3B8-4654-9158-602803CAC1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BABD4920-82DE-4D1F-9FA1-1B9E82BE7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EC1B1625-7130-46DF-92CE-65204ADA4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54165776-AC82-435E-B1ED-99CCE1AF5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B866B6BE-2923-477E-9B3C-A98584F8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5C58432E-4E80-423A-8767-F123B7EBC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697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A5E106A-9BD0-49D9-9345-5DCDE673F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443A77D3-2B17-4832-84D7-D42DEF32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6FF46195-4069-410B-A4C2-AAF20125F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6864416E-C8A7-44F8-B485-83403137D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33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3C88E40C-F033-45A4-A983-94D392592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2F05250B-2EA5-4650-BB2D-23B84B04A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23BDC078-28E9-46E1-B6BF-DBA327287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75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78DE027-FC40-468E-B86B-4524B5D39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D68AA9C-B131-451E-93A2-908172BB9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0F5DDC06-767F-47D6-8196-DF981220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A979A833-4885-4CD9-8A67-FF3900456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AB416F8B-2B4F-4761-957B-B60A57E21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5A96A243-32D8-4A24-8081-ECC5B35D6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09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09D70A0F-1746-489F-AD54-F705A1E3C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67FB4B01-2B5E-4550-8D1C-9D5129733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BE7826BA-B1A1-49A2-B875-0D670257D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1831BFEB-15CB-4580-9D3D-F669E9790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7A2ADD48-FA8F-4E3E-9447-6757B1C8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1F0C5B12-A0F3-4B61-9572-71086BFC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18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AA940DCA-12D6-4CCF-91FE-BF6224515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BD339309-FB4F-49AA-88DF-20EDCFEC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E9DCDE42-DEEE-43B1-BC64-097CA46E2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C1579-BC3B-46CA-A2BF-0DABCD50CA30}" type="datetimeFigureOut">
              <a:rPr lang="de-DE" smtClean="0"/>
              <a:t>27.11.2018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88ECC403-E18C-4625-B942-D729E6E7D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6AD114B0-FFF6-495C-9A21-76D033EDA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9016E-7888-4DD5-A513-E184D046B45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20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137EC75-2160-48FB-9C7B-BBE5EF3A6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9806"/>
            <a:ext cx="9144000" cy="1375908"/>
          </a:xfrm>
        </p:spPr>
        <p:txBody>
          <a:bodyPr anchor="t">
            <a:normAutofit/>
          </a:bodyPr>
          <a:lstStyle/>
          <a:p>
            <a:r>
              <a:rPr lang="de-DE" sz="5400" dirty="0"/>
              <a:t>Business View on eCTD v4.0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6B6822D2-12EF-4782-8F55-E0521A1256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1943" y="3008255"/>
            <a:ext cx="6874328" cy="2331188"/>
          </a:xfrm>
        </p:spPr>
        <p:txBody>
          <a:bodyPr>
            <a:normAutofit/>
          </a:bodyPr>
          <a:lstStyle/>
          <a:p>
            <a:r>
              <a:rPr lang="de-DE" sz="2800" dirty="0"/>
              <a:t>Advantages and </a:t>
            </a:r>
            <a:r>
              <a:rPr lang="de-DE" sz="2800" dirty="0" err="1"/>
              <a:t>challenges</a:t>
            </a:r>
            <a:r>
              <a:rPr lang="de-DE" sz="2800" dirty="0"/>
              <a:t>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considering</a:t>
            </a:r>
            <a:r>
              <a:rPr lang="de-DE" sz="2800" dirty="0"/>
              <a:t> </a:t>
            </a:r>
            <a:r>
              <a:rPr lang="de-DE" sz="2800" dirty="0" err="1"/>
              <a:t>implementation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overcome</a:t>
            </a:r>
            <a:r>
              <a:rPr lang="de-DE" sz="2800" dirty="0"/>
              <a:t> </a:t>
            </a:r>
            <a:r>
              <a:rPr lang="de-DE" sz="2800" dirty="0" err="1"/>
              <a:t>constrains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current</a:t>
            </a:r>
            <a:r>
              <a:rPr lang="de-DE" sz="2800" dirty="0"/>
              <a:t> eCTD </a:t>
            </a:r>
            <a:r>
              <a:rPr lang="de-DE" sz="2800" dirty="0" err="1"/>
              <a:t>specification</a:t>
            </a:r>
            <a:r>
              <a:rPr lang="de-D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514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260" y="611455"/>
            <a:ext cx="10707688" cy="741164"/>
          </a:xfrm>
        </p:spPr>
        <p:txBody>
          <a:bodyPr/>
          <a:lstStyle/>
          <a:p>
            <a:r>
              <a:rPr kumimoji="1" lang="en-US" altLang="ja-JP" dirty="0"/>
              <a:t>Advantages of eCTD v4.0 for Regulators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81260" y="1443867"/>
            <a:ext cx="10707688" cy="5118298"/>
          </a:xfrm>
        </p:spPr>
        <p:txBody>
          <a:bodyPr>
            <a:normAutofit/>
          </a:bodyPr>
          <a:lstStyle/>
          <a:p>
            <a:r>
              <a:rPr kumimoji="1" lang="en-US" altLang="ja-JP" sz="2000" dirty="0"/>
              <a:t>Internationally harmonized common rules to create and handle an electronic submission are provided. EU regional requirements are requiring no specific software code anymore.</a:t>
            </a:r>
          </a:p>
          <a:p>
            <a:r>
              <a:rPr kumimoji="1" lang="en-US" altLang="ja-JP" sz="2000" dirty="0"/>
              <a:t>Simplification of all life cycle activities including flexible implementation of new submission requirements or modifications of the granularity of presented contents.</a:t>
            </a:r>
          </a:p>
          <a:p>
            <a:r>
              <a:rPr kumimoji="1" lang="en-US" altLang="ja-JP" sz="2000" dirty="0"/>
              <a:t>Submitted documents can be re-used </a:t>
            </a:r>
            <a:r>
              <a:rPr lang="en-GB" sz="2000" dirty="0"/>
              <a:t>for example in procedures such as work-sharing, PSUR submissions, DCP/ MRP.</a:t>
            </a:r>
            <a:r>
              <a:rPr kumimoji="1" lang="en-US" altLang="ja-JP" sz="2000" dirty="0"/>
              <a:t> </a:t>
            </a:r>
          </a:p>
          <a:p>
            <a:r>
              <a:rPr kumimoji="1" lang="en-US" altLang="ja-JP" sz="2000" dirty="0"/>
              <a:t>One transition mapping message to allow continuous use of already submitted contents.</a:t>
            </a:r>
          </a:p>
          <a:p>
            <a:r>
              <a:rPr lang="en-GB" sz="2000" dirty="0"/>
              <a:t>Automation of administrative processing is properly supported.</a:t>
            </a:r>
          </a:p>
          <a:p>
            <a:r>
              <a:rPr lang="en-US" sz="2000" dirty="0"/>
              <a:t>Much less maintenance effort for submission management and reviewing tools is necessary. </a:t>
            </a:r>
            <a:r>
              <a:rPr lang="en-GB" sz="2000" dirty="0"/>
              <a:t>Electronic submission required for regulated product types other than human medicinal products (e.g. for medical devices, clinical trial applications or veterinary medicinal products) can be easily supported</a:t>
            </a:r>
          </a:p>
          <a:p>
            <a:r>
              <a:rPr lang="en-US" sz="2000" dirty="0"/>
              <a:t>eCTD 4.0 can make it possible to indicate that submitted content has received agency assessment, and what the outcome was.  Such information could save further review and assessment work.</a:t>
            </a:r>
            <a:endParaRPr lang="en-GB" sz="2000" dirty="0"/>
          </a:p>
          <a:p>
            <a:endParaRPr kumimoji="1" lang="en-US" altLang="ja-JP" sz="2000" dirty="0"/>
          </a:p>
          <a:p>
            <a:endParaRPr kumimoji="1" lang="en-US" altLang="ja-JP" sz="2000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de-DE"/>
              <a:t>ICH M8 eCTD v4.0 Orientation Material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4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785308" y="922722"/>
            <a:ext cx="11003921" cy="573917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Example:</a:t>
            </a: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submissionunit.xml will contain </a:t>
            </a:r>
            <a:r>
              <a:rPr lang="en-US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contextOfUse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elements only for one application and references the </a:t>
            </a:r>
            <a:r>
              <a:rPr lang="en-US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document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element UUIDs included from e.g. fr1762 submissionunit.xml by which the files are provided</a:t>
            </a:r>
          </a:p>
          <a:p>
            <a:pPr marL="214313" indent="-214313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Provision of separate submissionunit.xml files of involved applications, submitted in one container to get all information same time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xmlns="" id="{1C5E360D-21B8-40DB-90B6-FE0851059722}"/>
              </a:ext>
            </a:extLst>
          </p:cNvPr>
          <p:cNvSpPr txBox="1">
            <a:spLocks/>
          </p:cNvSpPr>
          <p:nvPr/>
        </p:nvSpPr>
        <p:spPr>
          <a:xfrm>
            <a:off x="785307" y="196103"/>
            <a:ext cx="10327341" cy="7920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  <a:lvl2pPr algn="ctr"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de-DE" sz="5100" dirty="0" err="1"/>
              <a:t>Grouped</a:t>
            </a:r>
            <a:r>
              <a:rPr lang="de-DE" sz="5100" dirty="0"/>
              <a:t> </a:t>
            </a:r>
            <a:r>
              <a:rPr lang="de-DE" sz="5100" dirty="0" err="1"/>
              <a:t>Submissions</a:t>
            </a:r>
            <a:r>
              <a:rPr lang="de-DE" sz="5100" dirty="0"/>
              <a:t> </a:t>
            </a:r>
            <a:r>
              <a:rPr lang="de-DE" dirty="0"/>
              <a:t>(</a:t>
            </a:r>
            <a:r>
              <a:rPr lang="de-DE" sz="3400" dirty="0"/>
              <a:t>all </a:t>
            </a:r>
            <a:r>
              <a:rPr lang="de-DE" sz="3400" dirty="0" err="1"/>
              <a:t>kinds</a:t>
            </a:r>
            <a:r>
              <a:rPr lang="de-DE" sz="3400" dirty="0"/>
              <a:t> </a:t>
            </a:r>
            <a:r>
              <a:rPr lang="de-DE" sz="3400" dirty="0" err="1"/>
              <a:t>of</a:t>
            </a:r>
            <a:r>
              <a:rPr lang="de-DE" sz="3400" dirty="0"/>
              <a:t> </a:t>
            </a:r>
            <a:r>
              <a:rPr lang="de-DE" sz="3400" dirty="0" err="1"/>
              <a:t>grouping</a:t>
            </a:r>
            <a:r>
              <a:rPr lang="de-DE" sz="3400" dirty="0"/>
              <a:t>, </a:t>
            </a:r>
            <a:r>
              <a:rPr lang="de-DE" sz="3400" dirty="0" err="1"/>
              <a:t>worksharing</a:t>
            </a:r>
            <a:r>
              <a:rPr lang="de-DE" sz="3400" dirty="0"/>
              <a:t>, PSUR, ASMF</a:t>
            </a:r>
            <a:r>
              <a:rPr lang="de-DE" dirty="0"/>
              <a:t>)</a:t>
            </a:r>
          </a:p>
        </p:txBody>
      </p:sp>
      <p:pic>
        <p:nvPicPr>
          <p:cNvPr id="11" name="Inhaltsplatzhalter 10">
            <a:extLst>
              <a:ext uri="{FF2B5EF4-FFF2-40B4-BE49-F238E27FC236}">
                <a16:creationId xmlns:a16="http://schemas.microsoft.com/office/drawing/2014/main" xmlns="" id="{EDB80EB0-8695-4570-A200-6F04179FA8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10457" y="922722"/>
            <a:ext cx="3602192" cy="316609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xmlns="" id="{690FBA91-705E-4099-9464-8BD6C0A6E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172" y="862704"/>
            <a:ext cx="53244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98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With eCTD v4.0, you can… (for industry, but also with benefits for regulators)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6612" y="2233364"/>
            <a:ext cx="9864762" cy="3497966"/>
          </a:xfrm>
        </p:spPr>
        <p:txBody>
          <a:bodyPr>
            <a:normAutofit/>
          </a:bodyPr>
          <a:lstStyle/>
          <a:p>
            <a:r>
              <a:rPr lang="en-US" sz="2200" dirty="0"/>
              <a:t>Re-use documents submitted previously,</a:t>
            </a:r>
          </a:p>
          <a:p>
            <a:r>
              <a:rPr lang="en-US" sz="2200" dirty="0"/>
              <a:t>Correct information (e.g. display name or document title) easily,</a:t>
            </a:r>
          </a:p>
          <a:p>
            <a:r>
              <a:rPr lang="en-US" sz="2200" dirty="0"/>
              <a:t>Group documents within a CTD section in a consistent way across ICH regions,</a:t>
            </a:r>
          </a:p>
          <a:p>
            <a:r>
              <a:rPr lang="en-US" sz="2200" dirty="0"/>
              <a:t>Change document granularity while maintaining life cycle relationships,</a:t>
            </a:r>
          </a:p>
          <a:p>
            <a:r>
              <a:rPr lang="en-US" sz="2200" dirty="0"/>
              <a:t>Set the order of documents within a CTD section,</a:t>
            </a:r>
          </a:p>
          <a:p>
            <a:r>
              <a:rPr lang="en-US" sz="2200" dirty="0"/>
              <a:t>Identify submission content (e.g., datasets) for additional processing, and</a:t>
            </a:r>
          </a:p>
          <a:p>
            <a:r>
              <a:rPr lang="en-US" sz="2200" dirty="0"/>
              <a:t>Transition current content in v3.2.2 to v4.0 and continue eCTD life cycle in v4.0.</a:t>
            </a:r>
          </a:p>
          <a:p>
            <a:pPr lvl="1"/>
            <a:endParaRPr lang="en-US" sz="2250" dirty="0"/>
          </a:p>
        </p:txBody>
      </p:sp>
    </p:spTree>
    <p:extLst>
      <p:ext uri="{BB962C8B-B14F-4D97-AF65-F5344CB8AC3E}">
        <p14:creationId xmlns:p14="http://schemas.microsoft.com/office/powerpoint/2010/main" val="3730526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Pre-requisites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GB" sz="2200" dirty="0"/>
              <a:t>The benefit-cost-ratio needs to be evaluated.</a:t>
            </a:r>
          </a:p>
          <a:p>
            <a:r>
              <a:rPr lang="en-GB" sz="2200" dirty="0"/>
              <a:t>Agencies which are currently don’t use an eCTD reviewing tool need to implement or need to have access to at least a simple viewing tool.</a:t>
            </a:r>
          </a:p>
          <a:p>
            <a:r>
              <a:rPr lang="en-US" sz="2200" dirty="0"/>
              <a:t>Considering that IT developments will move from a document based towards a data based submission an impact analysis should be performed on how eCTD v4.0 will interact with IDMP implementation, application dataset usage for </a:t>
            </a:r>
            <a:r>
              <a:rPr lang="en-US" sz="2200" dirty="0" err="1"/>
              <a:t>eAF</a:t>
            </a:r>
            <a:r>
              <a:rPr lang="en-US" sz="2200" dirty="0"/>
              <a:t> or product databases for medicinal products. </a:t>
            </a:r>
            <a:endParaRPr lang="es-ES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871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Custom</PresentationFormat>
  <Paragraphs>36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</vt:lpstr>
      <vt:lpstr>Business View on eCTD v4.0</vt:lpstr>
      <vt:lpstr>Advantages of eCTD v4.0 for Regulators</vt:lpstr>
      <vt:lpstr>PowerPoint Presentation</vt:lpstr>
      <vt:lpstr>With eCTD v4.0, you can… (for industry, but also with benefits for regulators)</vt:lpstr>
      <vt:lpstr>Pre-requisites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Cases and Advantages of eCTD v4.0</dc:title>
  <dc:creator>Klaus Menges</dc:creator>
  <cp:lastModifiedBy>Cruickshank Susan</cp:lastModifiedBy>
  <cp:revision>39</cp:revision>
  <dcterms:created xsi:type="dcterms:W3CDTF">2018-10-07T11:50:06Z</dcterms:created>
  <dcterms:modified xsi:type="dcterms:W3CDTF">2018-11-27T12:38:03Z</dcterms:modified>
</cp:coreProperties>
</file>