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56" r:id="rId2"/>
    <p:sldId id="400" r:id="rId3"/>
    <p:sldId id="408" r:id="rId4"/>
    <p:sldId id="402" r:id="rId5"/>
    <p:sldId id="405" r:id="rId6"/>
    <p:sldId id="401" r:id="rId7"/>
    <p:sldId id="403" r:id="rId8"/>
    <p:sldId id="407" r:id="rId9"/>
    <p:sldId id="406" r:id="rId10"/>
    <p:sldId id="300" r:id="rId11"/>
  </p:sldIdLst>
  <p:sldSz cx="9144000" cy="5143500" type="screen16x9"/>
  <p:notesSz cx="9872663" cy="67421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bir Wasif" initials="SW" lastIdx="1" clrIdx="0"/>
  <p:cmAuthor id="1" name="Qureshi Asim" initials="Q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03399"/>
    <a:srgbClr val="6D6F71"/>
    <a:srgbClr val="0098DB"/>
    <a:srgbClr val="005172"/>
    <a:srgbClr val="FECB00"/>
    <a:srgbClr val="CAE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7513" autoAdjust="0"/>
  </p:normalViewPr>
  <p:slideViewPr>
    <p:cSldViewPr snapToObjects="1" showGuides="1">
      <p:cViewPr varScale="1">
        <p:scale>
          <a:sx n="122" d="100"/>
          <a:sy n="122" d="100"/>
        </p:scale>
        <p:origin x="-322" y="-86"/>
      </p:cViewPr>
      <p:guideLst>
        <p:guide orient="horz" pos="1620"/>
        <p:guide pos="2880"/>
        <p:guide pos="5103"/>
        <p:guide pos="226"/>
        <p:guide pos="5533"/>
        <p:guide pos="40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37" d="100"/>
          <a:sy n="137" d="100"/>
        </p:scale>
        <p:origin x="-1440" y="-84"/>
      </p:cViewPr>
      <p:guideLst>
        <p:guide orient="horz" pos="2123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25T09:57:06.260" idx="1">
    <p:pos x="3815" y="63"/>
    <p:text>Remove SD numbers once all scope of the release is included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224" y="0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828BE2A-637C-49D9-81BB-353DD14F3FE7}" type="datetime4">
              <a:rPr lang="en-GB" altLang="en-US"/>
              <a:pPr>
                <a:defRPr/>
              </a:pPr>
              <a:t>09 July 2018</a:t>
            </a:fld>
            <a:endParaRPr lang="en-GB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3837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224" y="6403837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1369D0-6B41-43C2-B144-278D69A782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040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224" y="0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10544E-7696-440E-BA61-8C1F1B1E6256}" type="datetime4">
              <a:rPr lang="en-GB" altLang="en-US"/>
              <a:pPr>
                <a:defRPr/>
              </a:pPr>
              <a:t>09 July 2018</a:t>
            </a:fld>
            <a:endParaRPr lang="en-GB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9225" y="506413"/>
            <a:ext cx="4494213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267" y="3202504"/>
            <a:ext cx="7898130" cy="303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03837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224" y="6403837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171A0A-CF83-4B61-B524-78D400C2F0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8915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6FE1E610-7317-4CF3-AAE0-8518E015D77C}" type="datetime4">
              <a:rPr lang="en-GB" altLang="en-US" sz="1200" smtClean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</a:pPr>
              <a:t>09 July 2018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4E1A08AB-E239-453A-A3D6-9DB3E2CB817F}" type="slidenum">
              <a:rPr lang="en-GB" altLang="en-US" sz="1200" smtClean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</a:pPr>
              <a:t>0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b="1" smtClean="0"/>
              <a:t>Note</a:t>
            </a:r>
            <a:r>
              <a:rPr lang="en-GB" altLang="en-US" smtClean="0"/>
              <a:t>: This slide is OPTIONAL. It uses the 'Closing slide' layout. Delete if not needed.</a:t>
            </a:r>
          </a:p>
        </p:txBody>
      </p:sp>
      <p:sp>
        <p:nvSpPr>
          <p:cNvPr id="7373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6AE8BC-2E5D-442D-8385-277BADE39BCA}" type="datetime4">
              <a:rPr lang="en-GB" altLang="en-US" smtClean="0"/>
              <a:pPr eaLnBrk="1" hangingPunct="1">
                <a:spcBef>
                  <a:spcPct val="0"/>
                </a:spcBef>
              </a:pPr>
              <a:t>09 July 2018</a:t>
            </a:fld>
            <a:endParaRPr lang="en-GB" altLang="en-US" smtClean="0"/>
          </a:p>
        </p:txBody>
      </p:sp>
      <p:sp>
        <p:nvSpPr>
          <p:cNvPr id="737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C05AC6-489D-47AE-A1FE-C6A4ED87EF29}" type="slidenum">
              <a:rPr lang="en-GB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17891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58775" y="3438525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0" y="17891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770688" y="4811713"/>
            <a:ext cx="1662112" cy="6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50000"/>
              </a:spcBef>
              <a:defRPr/>
            </a:pPr>
            <a:r>
              <a:rPr lang="en-GB" altLang="en-US" sz="450">
                <a:solidFill>
                  <a:schemeClr val="tx1"/>
                </a:solidFill>
              </a:rPr>
              <a:t>An agency of the European Union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0" y="504983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1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t="17419" r="7056" b="17543"/>
          <a:stretch>
            <a:fillRect/>
          </a:stretch>
        </p:blipFill>
        <p:spPr bwMode="auto">
          <a:xfrm>
            <a:off x="5724525" y="395288"/>
            <a:ext cx="30591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 descr="EU flag fpr PowerPoint presentations (RGB) (300 ppi)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4672013"/>
            <a:ext cx="3095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5"/>
          <p:cNvSpPr>
            <a:spLocks noChangeArrowheads="1"/>
          </p:cNvSpPr>
          <p:nvPr userDrawn="1"/>
        </p:nvSpPr>
        <p:spPr bwMode="auto">
          <a:xfrm>
            <a:off x="0" y="5051425"/>
            <a:ext cx="9144000" cy="9366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2394000"/>
            <a:ext cx="5399088" cy="936000"/>
          </a:xfrm>
        </p:spPr>
        <p:txBody>
          <a:bodyPr anchor="b"/>
          <a:lstStyle>
            <a:lvl1pPr>
              <a:lnSpc>
                <a:spcPts val="2100"/>
              </a:lnSpc>
              <a:defRPr sz="19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546000"/>
            <a:ext cx="5399088" cy="39390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8072438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 sz="105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775" y="4011911"/>
            <a:ext cx="5399088" cy="216024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100"/>
            </a:lvl1pPr>
          </a:lstStyle>
          <a:p>
            <a:pPr lvl="0"/>
            <a:r>
              <a:rPr lang="en-US" alt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87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100" b="0" baseline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1619250"/>
            <a:ext cx="4118400" cy="2969419"/>
          </a:xfrm>
        </p:spPr>
        <p:txBody>
          <a:bodyPr/>
          <a:lstStyle>
            <a:lvl1pPr marL="0" marR="0" indent="0" algn="l" defTabSz="8072438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buSzTx/>
              <a:buFontTx/>
              <a:buNone/>
              <a:tabLst/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62000" y="1619250"/>
            <a:ext cx="4118400" cy="2969419"/>
          </a:xfrm>
        </p:spPr>
        <p:txBody>
          <a:bodyPr/>
          <a:lstStyle>
            <a:lvl1pPr marL="0" marR="0" indent="0" algn="l" defTabSz="8072438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buSzTx/>
              <a:buFontTx/>
              <a:buNone/>
              <a:tabLst/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1350-3B36-433A-8B09-BB2BD57170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8886C-EA32-4FD7-8448-859488EA3DF8}" type="datetime4">
              <a:rPr lang="en-GB" altLang="en-US" smtClean="0"/>
              <a:t>09 July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82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58775" y="2833688"/>
            <a:ext cx="6119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60000" y="1996035"/>
            <a:ext cx="6120000" cy="755648"/>
          </a:xfrm>
        </p:spPr>
        <p:txBody>
          <a:bodyPr anchor="b"/>
          <a:lstStyle>
            <a:lvl1pPr>
              <a:lnSpc>
                <a:spcPts val="2400"/>
              </a:lnSpc>
              <a:spcAft>
                <a:spcPts val="0"/>
              </a:spcAft>
              <a:defRPr sz="2100" b="0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60363" y="2931790"/>
            <a:ext cx="6119812" cy="172752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5C12-0876-4606-8163-998B914139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AC26-27AD-49B0-AAA3-445BBAC62AF4}" type="datetime4">
              <a:rPr lang="en-GB" altLang="en-US" smtClean="0"/>
              <a:t>09 July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37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DAFC-0E65-475D-9F49-66E9D7978D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F90830-76D9-40BF-8DF3-26353298FE36}" type="datetime4">
              <a:rPr lang="en-GB" altLang="en-US" smtClean="0"/>
              <a:t>09 July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96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1619250"/>
            <a:ext cx="4118400" cy="2969419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619250"/>
            <a:ext cx="4117975" cy="2969419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B5DF-E90E-49CE-AEB2-120FDAA595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78D44-4D8D-4EC7-897E-5B4BCEE1CDBC}" type="datetime4">
              <a:rPr lang="en-GB" altLang="en-US" smtClean="0"/>
              <a:t>09 July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6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FD61F-3056-411A-B2EE-1821744B8E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30B2E-45F5-4BE9-AB7E-CADE1792BC14}" type="datetime4">
              <a:rPr lang="en-GB" altLang="en-US" smtClean="0"/>
              <a:t>09 July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02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504000"/>
            <a:ext cx="9144000" cy="454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9430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475" y="2452688"/>
            <a:ext cx="3995738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36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9938"/>
            <a:ext cx="8423275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add title</a:t>
            </a:r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4803775"/>
            <a:ext cx="61563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83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83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2B011A-951A-442B-BFF6-A13AE6FA4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3775" y="4803775"/>
            <a:ext cx="14398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83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9CC25E-0EF0-432D-92EB-C39B4C8830BB}" type="datetime4">
              <a:rPr lang="en-GB" altLang="en-US" smtClean="0"/>
              <a:t>09 July 2018</a:t>
            </a:fld>
            <a:endParaRPr lang="en-GB" altLang="en-US"/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1" name="Line 17"/>
          <p:cNvSpPr>
            <a:spLocks noChangeShapeType="1"/>
          </p:cNvSpPr>
          <p:nvPr/>
        </p:nvSpPr>
        <p:spPr bwMode="auto">
          <a:xfrm>
            <a:off x="0" y="506413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73781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619250"/>
            <a:ext cx="8423275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Normal text – Verdana, 15pt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21pt,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9pt, black.</a:t>
            </a:r>
          </a:p>
          <a:p>
            <a:pPr lvl="1"/>
            <a:r>
              <a:rPr lang="en-GB" altLang="en-US" dirty="0" smtClean="0"/>
              <a:t>Title – Verdana, 21pt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27pt, blue (0,51,153).</a:t>
            </a:r>
          </a:p>
          <a:p>
            <a:pPr lvl="1"/>
            <a:r>
              <a:rPr lang="en-GB" altLang="en-US" dirty="0" smtClean="0"/>
              <a:t>Subtitle – Verdana, 18pt bold (apply manually),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27pt, blue (0,51,153).</a:t>
            </a:r>
          </a:p>
          <a:p>
            <a:pPr lvl="1"/>
            <a:r>
              <a:rPr lang="en-GB" altLang="en-US" dirty="0" smtClean="0"/>
              <a:t>Bullets level 1 – Verdana, 13.5pt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18pt,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6pt, black.</a:t>
            </a:r>
          </a:p>
          <a:p>
            <a:pPr lvl="2"/>
            <a:r>
              <a:rPr lang="en-GB" altLang="en-US" dirty="0" smtClean="0"/>
              <a:t>Bullets level 2 – Verdana, 12pt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18pt,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3"/>
            <a:r>
              <a:rPr lang="en-GB" altLang="en-US" dirty="0" smtClean="0"/>
              <a:t>Bullets level 3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 NOT RECOMMENDED TO USE BEYOND LEVEL 3</a:t>
            </a:r>
          </a:p>
          <a:p>
            <a:pPr lvl="4"/>
            <a:r>
              <a:rPr lang="en-GB" altLang="en-US" dirty="0" smtClean="0"/>
              <a:t>Bullets level 4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4"/>
            <a:r>
              <a:rPr lang="en-GB" altLang="en-US" dirty="0" smtClean="0"/>
              <a:t>Bullets level 5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6"/>
            <a:r>
              <a:rPr lang="en-GB" altLang="en-US" dirty="0" smtClean="0"/>
              <a:t>Bullets level 6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7"/>
            <a:r>
              <a:rPr lang="en-GB" altLang="en-US" dirty="0" smtClean="0"/>
              <a:t>Bullets level 7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8"/>
            <a:r>
              <a:rPr lang="en-GB" altLang="en-US" dirty="0" smtClean="0"/>
              <a:t>Bullets level 8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</p:txBody>
      </p:sp>
      <p:pic>
        <p:nvPicPr>
          <p:cNvPr id="1033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4" t="17599" r="8041" b="26817"/>
          <a:stretch>
            <a:fillRect/>
          </a:stretch>
        </p:blipFill>
        <p:spPr bwMode="auto">
          <a:xfrm>
            <a:off x="7415213" y="71438"/>
            <a:ext cx="13684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0" y="5051425"/>
            <a:ext cx="9144000" cy="9366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1" r:id="rId2"/>
    <p:sldLayoutId id="2147483675" r:id="rId3"/>
    <p:sldLayoutId id="2147483676" r:id="rId4"/>
    <p:sldLayoutId id="2147483672" r:id="rId5"/>
    <p:sldLayoutId id="2147483673" r:id="rId6"/>
    <p:sldLayoutId id="2147483677" r:id="rId7"/>
    <p:sldLayoutId id="2147483678" r:id="rId8"/>
  </p:sldLayoutIdLst>
  <p:hf hdr="0" dt="0"/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8072438" rtl="0" eaLnBrk="1" fontAlgn="base" hangingPunct="1">
        <a:lnSpc>
          <a:spcPts val="2100"/>
        </a:lnSpc>
        <a:spcBef>
          <a:spcPct val="0"/>
        </a:spcBef>
        <a:spcAft>
          <a:spcPts val="900"/>
        </a:spcAft>
        <a:buClr>
          <a:srgbClr val="000000"/>
        </a:buClr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defTabSz="8072438" rtl="0" eaLnBrk="1" fontAlgn="base" hangingPunct="1">
        <a:lnSpc>
          <a:spcPts val="1800"/>
        </a:lnSpc>
        <a:spcBef>
          <a:spcPct val="0"/>
        </a:spcBef>
        <a:spcAft>
          <a:spcPts val="60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cs typeface="+mn-cs"/>
        </a:defRPr>
      </a:lvl2pPr>
      <a:lvl3pPr marL="522288" indent="-231775" algn="l" defTabSz="8072438" rtl="0" eaLnBrk="1" fontAlgn="base" hangingPunct="1">
        <a:lnSpc>
          <a:spcPts val="18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3pPr>
      <a:lvl4pPr marL="769938" indent="-21907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•"/>
        <a:defRPr sz="1000">
          <a:solidFill>
            <a:schemeClr val="tx1"/>
          </a:solidFill>
          <a:latin typeface="+mn-lt"/>
          <a:cs typeface="+mn-cs"/>
        </a:defRPr>
      </a:lvl4pPr>
      <a:lvl5pPr marL="10160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5pPr>
      <a:lvl6pPr marL="1014413" indent="-226800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lang="en-GB" altLang="en-US" sz="1050" smtClean="0">
          <a:solidFill>
            <a:schemeClr val="tx1"/>
          </a:solidFill>
          <a:latin typeface="+mn-lt"/>
          <a:cs typeface="+mn-cs"/>
        </a:defRPr>
      </a:lvl6pPr>
      <a:lvl7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7pPr>
      <a:lvl8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8pPr>
      <a:lvl9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desk.ema.europa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2"/>
          <p:cNvSpPr>
            <a:spLocks noGrp="1"/>
          </p:cNvSpPr>
          <p:nvPr>
            <p:ph type="ctrTitle"/>
          </p:nvPr>
        </p:nvSpPr>
        <p:spPr>
          <a:xfrm>
            <a:off x="358775" y="2393950"/>
            <a:ext cx="5399088" cy="936625"/>
          </a:xfrm>
        </p:spPr>
        <p:txBody>
          <a:bodyPr/>
          <a:lstStyle/>
          <a:p>
            <a:r>
              <a:rPr lang="en-GB" altLang="en-US" dirty="0" smtClean="0"/>
              <a:t>eSubmission Web Client </a:t>
            </a:r>
            <a:br>
              <a:rPr lang="en-GB" altLang="en-US" dirty="0" smtClean="0"/>
            </a:br>
            <a:r>
              <a:rPr lang="en-GB" altLang="en-US" dirty="0" smtClean="0"/>
              <a:t>XML delivery file – new functionality</a:t>
            </a:r>
            <a:endParaRPr lang="en-US" altLang="en-US" dirty="0" smtClean="0"/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358775" y="3546475"/>
            <a:ext cx="5399088" cy="3937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Changes introduced </a:t>
            </a:r>
            <a:r>
              <a:rPr lang="en-GB" dirty="0"/>
              <a:t>in </a:t>
            </a:r>
            <a:r>
              <a:rPr lang="en-GB" dirty="0" smtClean="0"/>
              <a:t>v3.5.0.0 </a:t>
            </a:r>
            <a:endParaRPr lang="en-GB" dirty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899592" y="4659982"/>
            <a:ext cx="5410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l" eaLnBrk="1" hangingPunct="1">
              <a:lnSpc>
                <a:spcPts val="1200"/>
              </a:lnSpc>
            </a:pPr>
            <a:r>
              <a:rPr lang="en-GB" altLang="en-US" sz="900" dirty="0">
                <a:solidFill>
                  <a:schemeClr val="tx1"/>
                </a:solidFill>
              </a:rPr>
              <a:t>Presented by </a:t>
            </a:r>
            <a:r>
              <a:rPr lang="en-GB" altLang="en-US" sz="900" dirty="0" smtClean="0">
                <a:solidFill>
                  <a:schemeClr val="tx1"/>
                </a:solidFill>
              </a:rPr>
              <a:t>Hanna Palyszka on 5 July 2018</a:t>
            </a:r>
            <a:endParaRPr lang="en-GB" alt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8775" y="1552575"/>
            <a:ext cx="8423275" cy="442913"/>
          </a:xfrm>
          <a:prstGeom prst="rect">
            <a:avLst/>
          </a:prstGeom>
        </p:spPr>
        <p:txBody>
          <a:bodyPr lIns="0" tIns="0" rIns="0" bIns="0" anchor="b"/>
          <a:lstStyle>
            <a:lvl1pPr algn="ctr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US" kern="0" smtClean="0"/>
              <a:t>Thank you for your attention</a:t>
            </a:r>
            <a:endParaRPr lang="en-GB" kern="0"/>
          </a:p>
        </p:txBody>
      </p:sp>
      <p:sp>
        <p:nvSpPr>
          <p:cNvPr id="3" name="Text Placeholder 6"/>
          <p:cNvSpPr txBox="1">
            <a:spLocks/>
          </p:cNvSpPr>
          <p:nvPr/>
        </p:nvSpPr>
        <p:spPr>
          <a:xfrm>
            <a:off x="3132138" y="3003550"/>
            <a:ext cx="5646737" cy="1368425"/>
          </a:xfrm>
          <a:prstGeom prst="rect">
            <a:avLst/>
          </a:prstGeom>
        </p:spPr>
        <p:txBody>
          <a:bodyPr lIns="0" tIns="0" rIns="0" bIns="0"/>
          <a:lstStyle>
            <a:lvl1pPr algn="l" defTabSz="8072438" rtl="0" fontAlgn="base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defRPr sz="15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6700" algn="l" defTabSz="8072438" rtl="0" fontAlgn="base">
              <a:lnSpc>
                <a:spcPts val="18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Char char="•"/>
              <a:defRPr sz="1350">
                <a:solidFill>
                  <a:schemeClr val="tx1"/>
                </a:solidFill>
                <a:latin typeface="+mn-lt"/>
                <a:cs typeface="+mn-cs"/>
              </a:defRPr>
            </a:lvl2pPr>
            <a:lvl3pPr marL="522288" indent="-231775" algn="l" defTabSz="8072438" rtl="0" fontAlgn="base">
              <a:lnSpc>
                <a:spcPts val="18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769938" indent="-21907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50">
                <a:solidFill>
                  <a:schemeClr val="tx1"/>
                </a:solidFill>
                <a:latin typeface="+mn-lt"/>
                <a:cs typeface="+mn-cs"/>
              </a:defRPr>
            </a:lvl4pPr>
            <a:lvl5pPr marL="1016000" marR="0" indent="-225425" algn="l" defTabSz="8072438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SzTx/>
              <a:buFont typeface="Verdana" pitchFamily="34" charset="0"/>
              <a:buChar char="–"/>
              <a:tabLst/>
              <a:defRPr sz="1050">
                <a:solidFill>
                  <a:schemeClr val="tx1"/>
                </a:solidFill>
                <a:latin typeface="+mn-lt"/>
                <a:cs typeface="+mn-cs"/>
              </a:defRPr>
            </a:lvl5pPr>
            <a:lvl6pPr marL="1014413" indent="-226800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lang="en-GB" altLang="en-US" sz="1050" smtClean="0">
                <a:solidFill>
                  <a:schemeClr val="tx1"/>
                </a:solidFill>
                <a:latin typeface="+mn-lt"/>
                <a:cs typeface="+mn-cs"/>
              </a:defRPr>
            </a:lvl6pPr>
            <a:lvl7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7pPr>
            <a:lvl8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8pPr>
            <a:lvl9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ts val="1600"/>
              </a:lnSpc>
              <a:spcAft>
                <a:spcPts val="0"/>
              </a:spcAft>
              <a:defRPr/>
            </a:pPr>
            <a:r>
              <a:rPr lang="en-GB" sz="1100" dirty="0">
                <a:hlinkClick r:id="rId3"/>
              </a:rPr>
              <a:t>https://servicedesk.ema.europa.eu</a:t>
            </a:r>
            <a:endParaRPr lang="en-US" sz="1100" kern="0" dirty="0" smtClean="0"/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endParaRPr lang="en-US" sz="1100" kern="0" dirty="0" smtClean="0"/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rgbClr val="003399"/>
                </a:solidFill>
              </a:rPr>
              <a:t>European Medicines Agency</a:t>
            </a:r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r>
              <a:rPr lang="en-US" sz="1100" kern="0" dirty="0" smtClean="0">
                <a:solidFill>
                  <a:srgbClr val="6D6F71"/>
                </a:solidFill>
              </a:rPr>
              <a:t>30 Churchill Place </a:t>
            </a:r>
            <a:r>
              <a:rPr lang="en-US" sz="1100" kern="0" dirty="0" smtClean="0">
                <a:solidFill>
                  <a:srgbClr val="003399"/>
                </a:solidFill>
              </a:rPr>
              <a:t>•</a:t>
            </a:r>
            <a:r>
              <a:rPr lang="en-US" sz="1100" kern="0" dirty="0" smtClean="0">
                <a:solidFill>
                  <a:srgbClr val="6D6F71"/>
                </a:solidFill>
              </a:rPr>
              <a:t> Canary Wharf</a:t>
            </a:r>
            <a:r>
              <a:rPr lang="en-US" sz="1100" kern="0" dirty="0">
                <a:solidFill>
                  <a:srgbClr val="6D6F71"/>
                </a:solidFill>
              </a:rPr>
              <a:t> </a:t>
            </a:r>
            <a:r>
              <a:rPr lang="en-US" sz="1100" kern="0" dirty="0">
                <a:solidFill>
                  <a:srgbClr val="003399"/>
                </a:solidFill>
              </a:rPr>
              <a:t>•</a:t>
            </a:r>
            <a:r>
              <a:rPr lang="en-US" sz="1100" kern="0" dirty="0">
                <a:solidFill>
                  <a:srgbClr val="6D6F71"/>
                </a:solidFill>
              </a:rPr>
              <a:t> </a:t>
            </a:r>
            <a:r>
              <a:rPr lang="en-US" sz="1100" kern="0" dirty="0" smtClean="0">
                <a:solidFill>
                  <a:srgbClr val="6D6F71"/>
                </a:solidFill>
              </a:rPr>
              <a:t>London E14 5EU</a:t>
            </a:r>
            <a:r>
              <a:rPr lang="en-US" sz="1100" kern="0" dirty="0">
                <a:solidFill>
                  <a:srgbClr val="6D6F71"/>
                </a:solidFill>
              </a:rPr>
              <a:t> </a:t>
            </a:r>
            <a:r>
              <a:rPr lang="en-US" sz="1100" kern="0" dirty="0">
                <a:solidFill>
                  <a:srgbClr val="003399"/>
                </a:solidFill>
              </a:rPr>
              <a:t>•</a:t>
            </a:r>
            <a:r>
              <a:rPr lang="en-US" sz="1100" kern="0" dirty="0">
                <a:solidFill>
                  <a:srgbClr val="6D6F71"/>
                </a:solidFill>
              </a:rPr>
              <a:t> </a:t>
            </a:r>
            <a:r>
              <a:rPr lang="en-US" sz="1100" kern="0" dirty="0" smtClean="0">
                <a:solidFill>
                  <a:srgbClr val="6D6F71"/>
                </a:solidFill>
              </a:rPr>
              <a:t>United Kingdom</a:t>
            </a:r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r>
              <a:rPr lang="en-GB" sz="1000" b="1" kern="0" dirty="0" smtClean="0">
                <a:solidFill>
                  <a:srgbClr val="003399"/>
                </a:solidFill>
              </a:rPr>
              <a:t>Telephone</a:t>
            </a:r>
            <a:r>
              <a:rPr lang="en-GB" sz="1100" kern="0" dirty="0" smtClean="0">
                <a:solidFill>
                  <a:srgbClr val="6D6F71"/>
                </a:solidFill>
              </a:rPr>
              <a:t> +44 (0)20 3660 6000 </a:t>
            </a:r>
            <a:r>
              <a:rPr lang="en-GB" sz="1000" b="1" kern="0" dirty="0" smtClean="0">
                <a:solidFill>
                  <a:srgbClr val="003399"/>
                </a:solidFill>
              </a:rPr>
              <a:t>Facsimile</a:t>
            </a:r>
            <a:r>
              <a:rPr lang="en-GB" sz="1100" kern="0" dirty="0" smtClean="0">
                <a:solidFill>
                  <a:srgbClr val="6D6F71"/>
                </a:solidFill>
              </a:rPr>
              <a:t> +44 (0)20 3660 5555</a:t>
            </a:r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r>
              <a:rPr lang="en-GB" sz="1000" b="1" kern="0" dirty="0" smtClean="0">
                <a:solidFill>
                  <a:srgbClr val="003399"/>
                </a:solidFill>
              </a:rPr>
              <a:t>Send a question via our website</a:t>
            </a:r>
            <a:r>
              <a:rPr lang="en-GB" sz="1100" kern="0" dirty="0" smtClean="0">
                <a:solidFill>
                  <a:srgbClr val="6D6F71"/>
                </a:solidFill>
              </a:rPr>
              <a:t> www.ema.europa.eu/contact</a:t>
            </a:r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endParaRPr lang="en-US" sz="1100" kern="0" dirty="0" smtClean="0"/>
          </a:p>
        </p:txBody>
      </p:sp>
      <p:sp>
        <p:nvSpPr>
          <p:cNvPr id="4" name="Text Placeholder 8"/>
          <p:cNvSpPr txBox="1">
            <a:spLocks/>
          </p:cNvSpPr>
          <p:nvPr/>
        </p:nvSpPr>
        <p:spPr>
          <a:xfrm>
            <a:off x="3132138" y="2500313"/>
            <a:ext cx="5646737" cy="358775"/>
          </a:xfrm>
          <a:prstGeom prst="rect">
            <a:avLst/>
          </a:prstGeom>
        </p:spPr>
        <p:txBody>
          <a:bodyPr lIns="0" tIns="0" rIns="0" bIns="0" anchor="b"/>
          <a:lstStyle>
            <a:lvl1pPr algn="l" defTabSz="8072438" rtl="0" fontAlgn="base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defRPr sz="19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268288" indent="-266700" algn="l" defTabSz="8072438" rtl="0" fontAlgn="base">
              <a:lnSpc>
                <a:spcPts val="18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Char char="•"/>
              <a:defRPr sz="1350">
                <a:solidFill>
                  <a:schemeClr val="tx1"/>
                </a:solidFill>
                <a:latin typeface="+mn-lt"/>
                <a:cs typeface="+mn-cs"/>
              </a:defRPr>
            </a:lvl2pPr>
            <a:lvl3pPr marL="522288" indent="-231775" algn="l" defTabSz="8072438" rtl="0" fontAlgn="base">
              <a:lnSpc>
                <a:spcPts val="18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769938" indent="-21907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50">
                <a:solidFill>
                  <a:schemeClr val="tx1"/>
                </a:solidFill>
                <a:latin typeface="+mn-lt"/>
                <a:cs typeface="+mn-cs"/>
              </a:defRPr>
            </a:lvl4pPr>
            <a:lvl5pPr marL="1016000" marR="0" indent="-225425" algn="l" defTabSz="8072438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SzTx/>
              <a:buFont typeface="Verdana" pitchFamily="34" charset="0"/>
              <a:buChar char="–"/>
              <a:tabLst/>
              <a:defRPr sz="1050">
                <a:solidFill>
                  <a:schemeClr val="tx1"/>
                </a:solidFill>
                <a:latin typeface="+mn-lt"/>
                <a:cs typeface="+mn-cs"/>
              </a:defRPr>
            </a:lvl5pPr>
            <a:lvl6pPr marL="1014413" indent="-226800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lang="en-GB" altLang="en-US" sz="1050" smtClean="0">
                <a:solidFill>
                  <a:schemeClr val="tx1"/>
                </a:solidFill>
                <a:latin typeface="+mn-lt"/>
                <a:cs typeface="+mn-cs"/>
              </a:defRPr>
            </a:lvl6pPr>
            <a:lvl7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7pPr>
            <a:lvl8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8pPr>
            <a:lvl9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kern="0" smtClean="0"/>
              <a:t>Further information</a:t>
            </a:r>
            <a:endParaRPr lang="en-GB" kern="0"/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3132138" y="2932113"/>
            <a:ext cx="56435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9942" name="Group 9"/>
          <p:cNvGrpSpPr>
            <a:grpSpLocks/>
          </p:cNvGrpSpPr>
          <p:nvPr/>
        </p:nvGrpSpPr>
        <p:grpSpPr bwMode="auto">
          <a:xfrm>
            <a:off x="3132138" y="4551363"/>
            <a:ext cx="3168650" cy="241300"/>
            <a:chOff x="3131840" y="4551138"/>
            <a:chExt cx="3168352" cy="242020"/>
          </a:xfrm>
        </p:grpSpPr>
        <p:sp>
          <p:nvSpPr>
            <p:cNvPr id="8" name="TextBox 7"/>
            <p:cNvSpPr txBox="1"/>
            <p:nvPr/>
          </p:nvSpPr>
          <p:spPr>
            <a:xfrm>
              <a:off x="3131840" y="4587759"/>
              <a:ext cx="3168352" cy="20539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kern="0" spc="-40">
                  <a:solidFill>
                    <a:srgbClr val="003399"/>
                  </a:solidFill>
                </a:rPr>
                <a:t>Follow us on</a:t>
              </a:r>
              <a:r>
                <a:rPr lang="en-US" kern="0">
                  <a:solidFill>
                    <a:srgbClr val="003399"/>
                  </a:solidFill>
                </a:rPr>
                <a:t>    </a:t>
              </a:r>
              <a:r>
                <a:rPr lang="en-US" kern="0" spc="-100">
                  <a:solidFill>
                    <a:srgbClr val="003399"/>
                  </a:solidFill>
                </a:rPr>
                <a:t>  </a:t>
              </a:r>
              <a:r>
                <a:rPr lang="en-US" b="1" kern="0">
                  <a:solidFill>
                    <a:srgbClr val="003399"/>
                  </a:solidFill>
                </a:rPr>
                <a:t>@EMA_News</a:t>
              </a:r>
            </a:p>
          </p:txBody>
        </p:sp>
        <p:pic>
          <p:nvPicPr>
            <p:cNvPr id="39944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4551138"/>
              <a:ext cx="295200" cy="239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94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1. PASS - Filtered PAM Code </a:t>
            </a:r>
            <a:r>
              <a:rPr lang="en-GB" altLang="en-US" dirty="0">
                <a:solidFill>
                  <a:schemeClr val="bg1"/>
                </a:solidFill>
              </a:rPr>
              <a:t>lists </a:t>
            </a:r>
            <a:r>
              <a:rPr lang="en-GB" altLang="en-US" sz="1400" dirty="0">
                <a:solidFill>
                  <a:schemeClr val="bg1"/>
                </a:solidFill>
              </a:rPr>
              <a:t>(</a:t>
            </a:r>
            <a:r>
              <a:rPr lang="en-GB" altLang="en-US" sz="1400" dirty="0" smtClean="0">
                <a:solidFill>
                  <a:schemeClr val="bg1"/>
                </a:solidFill>
              </a:rPr>
              <a:t>SD-134043)</a:t>
            </a: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220072" y="1275606"/>
            <a:ext cx="360040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>
                <a:solidFill>
                  <a:srgbClr val="000000"/>
                </a:solidFill>
              </a:rPr>
              <a:t>For </a:t>
            </a:r>
            <a:r>
              <a:rPr lang="en-GB" altLang="en-US" sz="1200" dirty="0" smtClean="0">
                <a:solidFill>
                  <a:srgbClr val="000000"/>
                </a:solidFill>
              </a:rPr>
              <a:t>both Human submissions.</a:t>
            </a: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When the user selects any of the PASS submission types i.e.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PASS107n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PASS107o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PASS107q</a:t>
            </a: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The system shall now only allow selection of PAM codes that are relevant for PASS submissions.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0" y="818016"/>
            <a:ext cx="4899868" cy="355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755576" y="1995686"/>
            <a:ext cx="2664296" cy="23762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35968" y="3579862"/>
            <a:ext cx="2511896" cy="22440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2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2. PASS107 - PO Number </a:t>
            </a:r>
            <a:r>
              <a:rPr lang="en-GB" altLang="en-US" sz="1400" dirty="0" smtClean="0">
                <a:solidFill>
                  <a:schemeClr val="bg1"/>
                </a:solidFill>
              </a:rPr>
              <a:t>(SD-114348)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48064" y="1275606"/>
            <a:ext cx="3672408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For Human submissions only. 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>
                <a:solidFill>
                  <a:srgbClr val="000000"/>
                </a:solidFill>
              </a:rPr>
              <a:t>When the user selects any of the PASS submission types i.e.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PASS107n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PASS107o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PASS107q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and Submission unit is “</a:t>
            </a:r>
            <a:r>
              <a:rPr lang="en-GB" altLang="en-US" sz="1200" b="1" dirty="0" smtClean="0">
                <a:solidFill>
                  <a:srgbClr val="000000"/>
                </a:solidFill>
              </a:rPr>
              <a:t>initial</a:t>
            </a:r>
            <a:r>
              <a:rPr lang="en-GB" altLang="en-US" sz="1200" dirty="0" smtClean="0">
                <a:solidFill>
                  <a:srgbClr val="000000"/>
                </a:solidFill>
              </a:rPr>
              <a:t>” and the Product type is “</a:t>
            </a:r>
            <a:r>
              <a:rPr lang="en-GB" altLang="en-US" sz="1200" b="1" dirty="0" smtClean="0">
                <a:solidFill>
                  <a:srgbClr val="000000"/>
                </a:solidFill>
              </a:rPr>
              <a:t>National</a:t>
            </a:r>
            <a:r>
              <a:rPr lang="en-GB" altLang="en-US" sz="1200" dirty="0" smtClean="0">
                <a:solidFill>
                  <a:srgbClr val="000000"/>
                </a:solidFill>
              </a:rPr>
              <a:t>”.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Users may now add a Purchase Order (PO) Number for each selected Marketing Authorisation Holder.</a:t>
            </a: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9239"/>
            <a:ext cx="4320480" cy="461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683568" y="4371950"/>
            <a:ext cx="4104456" cy="36004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28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3. Referrals - Filtered </a:t>
            </a:r>
            <a:r>
              <a:rPr lang="en-GB" altLang="en-US" dirty="0">
                <a:solidFill>
                  <a:schemeClr val="bg1"/>
                </a:solidFill>
              </a:rPr>
              <a:t>Product Type </a:t>
            </a:r>
            <a:r>
              <a:rPr lang="en-GB" altLang="en-US" sz="1400" dirty="0">
                <a:solidFill>
                  <a:schemeClr val="bg1"/>
                </a:solidFill>
              </a:rPr>
              <a:t>(</a:t>
            </a:r>
            <a:r>
              <a:rPr lang="en-GB" altLang="en-US" sz="1400" dirty="0" smtClean="0">
                <a:solidFill>
                  <a:schemeClr val="bg1"/>
                </a:solidFill>
              </a:rPr>
              <a:t>SD-63491)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860032" y="662023"/>
            <a:ext cx="4045438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For Veterinary submissions only.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When </a:t>
            </a:r>
            <a:r>
              <a:rPr lang="en-GB" altLang="en-US" sz="1200" dirty="0">
                <a:solidFill>
                  <a:srgbClr val="000000"/>
                </a:solidFill>
              </a:rPr>
              <a:t>the user selects </a:t>
            </a:r>
            <a:r>
              <a:rPr lang="en-GB" altLang="en-US" sz="1200" dirty="0" smtClean="0">
                <a:solidFill>
                  <a:srgbClr val="000000"/>
                </a:solidFill>
              </a:rPr>
              <a:t>a referral submission types and a Referrals Article.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>
                <a:solidFill>
                  <a:srgbClr val="000000"/>
                </a:solidFill>
              </a:rPr>
              <a:t>The system shall now only allow selection of </a:t>
            </a:r>
            <a:r>
              <a:rPr lang="en-GB" altLang="en-US" sz="1200" dirty="0" smtClean="0">
                <a:solidFill>
                  <a:srgbClr val="000000"/>
                </a:solidFill>
              </a:rPr>
              <a:t>a Product Type that is relevant </a:t>
            </a:r>
            <a:r>
              <a:rPr lang="en-GB" altLang="en-US" sz="1200" dirty="0">
                <a:solidFill>
                  <a:srgbClr val="000000"/>
                </a:solidFill>
              </a:rPr>
              <a:t>for </a:t>
            </a:r>
            <a:r>
              <a:rPr lang="en-GB" altLang="en-US" sz="1200" dirty="0" smtClean="0">
                <a:solidFill>
                  <a:srgbClr val="000000"/>
                </a:solidFill>
              </a:rPr>
              <a:t>the selected Referral Article. This will be as follows: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Article 13 -&gt; National (only)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Article 30(3)-&gt; Centralised or National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Article 33(4) -&gt; National (only)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Article 34 -&gt; National (only)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Article 35 -&gt;  National (only)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Article 78 -&gt; National (only)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66" y="430473"/>
            <a:ext cx="4267126" cy="43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971600" y="2859782"/>
            <a:ext cx="2160240" cy="158417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4. Select Procedure </a:t>
            </a:r>
            <a:r>
              <a:rPr lang="en-GB" altLang="en-US" dirty="0">
                <a:solidFill>
                  <a:schemeClr val="bg1"/>
                </a:solidFill>
              </a:rPr>
              <a:t>Number in ASMF Vet </a:t>
            </a:r>
            <a:r>
              <a:rPr lang="en-GB" altLang="en-US" sz="1400" dirty="0">
                <a:solidFill>
                  <a:schemeClr val="bg1"/>
                </a:solidFill>
              </a:rPr>
              <a:t>(SD-157644)</a:t>
            </a:r>
            <a:endParaRPr lang="en-GB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004048" y="1057403"/>
            <a:ext cx="3901422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For Veterinary submissions only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Users </a:t>
            </a:r>
            <a:r>
              <a:rPr lang="en-GB" altLang="en-US" sz="1200" dirty="0">
                <a:solidFill>
                  <a:srgbClr val="000000"/>
                </a:solidFill>
              </a:rPr>
              <a:t>can now select from a predefined list of procedure </a:t>
            </a:r>
            <a:r>
              <a:rPr lang="en-GB" altLang="en-US" sz="1200" dirty="0" smtClean="0">
                <a:solidFill>
                  <a:srgbClr val="000000"/>
                </a:solidFill>
              </a:rPr>
              <a:t>numbers </a:t>
            </a:r>
            <a:r>
              <a:rPr lang="en-GB" altLang="en-US" sz="1200" dirty="0">
                <a:solidFill>
                  <a:srgbClr val="000000"/>
                </a:solidFill>
              </a:rPr>
              <a:t>to reference </a:t>
            </a:r>
            <a:r>
              <a:rPr lang="en-GB" altLang="en-US" sz="1200" dirty="0" smtClean="0">
                <a:solidFill>
                  <a:srgbClr val="000000"/>
                </a:solidFill>
              </a:rPr>
              <a:t>their ASMF submissions. </a:t>
            </a:r>
            <a:r>
              <a:rPr lang="en-GB" altLang="en-US" sz="1200" dirty="0">
                <a:solidFill>
                  <a:srgbClr val="000000"/>
                </a:solidFill>
              </a:rPr>
              <a:t>This is applicable for </a:t>
            </a:r>
            <a:r>
              <a:rPr lang="en-GB" altLang="en-US" sz="1200" dirty="0" smtClean="0">
                <a:solidFill>
                  <a:srgbClr val="000000"/>
                </a:solidFill>
              </a:rPr>
              <a:t>all ASMF submissions </a:t>
            </a:r>
            <a:r>
              <a:rPr lang="en-GB" altLang="en-US" sz="1200" dirty="0">
                <a:solidFill>
                  <a:srgbClr val="000000"/>
                </a:solidFill>
              </a:rPr>
              <a:t>types</a:t>
            </a:r>
            <a:r>
              <a:rPr lang="en-GB" altLang="en-US" sz="12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This is aligning with how Human procedure numbers can be linked to ASMF submission.</a:t>
            </a:r>
            <a:endParaRPr lang="en-GB" altLang="en-US" sz="12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37" y="385997"/>
            <a:ext cx="3876825" cy="441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900112" y="4587973"/>
            <a:ext cx="3311848" cy="2160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18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5. Identify </a:t>
            </a:r>
            <a:r>
              <a:rPr lang="en-GB" altLang="en-US" dirty="0">
                <a:solidFill>
                  <a:schemeClr val="bg1"/>
                </a:solidFill>
              </a:rPr>
              <a:t>if </a:t>
            </a:r>
            <a:r>
              <a:rPr lang="en-GB" altLang="en-US" dirty="0" smtClean="0">
                <a:solidFill>
                  <a:schemeClr val="bg1"/>
                </a:solidFill>
              </a:rPr>
              <a:t>an RMP is included during </a:t>
            </a:r>
            <a:r>
              <a:rPr lang="en-GB" altLang="en-US" dirty="0">
                <a:solidFill>
                  <a:schemeClr val="bg1"/>
                </a:solidFill>
              </a:rPr>
              <a:t>a Variation </a:t>
            </a:r>
            <a:r>
              <a:rPr lang="en-GB" altLang="en-US" sz="1400" dirty="0">
                <a:solidFill>
                  <a:schemeClr val="bg1"/>
                </a:solidFill>
              </a:rPr>
              <a:t>(SD-160011 </a:t>
            </a:r>
            <a:r>
              <a:rPr lang="en-GB" altLang="en-US" sz="1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186486" y="699542"/>
            <a:ext cx="3778002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>
                <a:solidFill>
                  <a:srgbClr val="000000"/>
                </a:solidFill>
              </a:rPr>
              <a:t>For </a:t>
            </a:r>
            <a:r>
              <a:rPr lang="en-GB" altLang="en-US" sz="1200" dirty="0" smtClean="0">
                <a:solidFill>
                  <a:srgbClr val="000000"/>
                </a:solidFill>
              </a:rPr>
              <a:t>Human </a:t>
            </a:r>
            <a:r>
              <a:rPr lang="en-GB" altLang="en-US" sz="1200" dirty="0">
                <a:solidFill>
                  <a:srgbClr val="000000"/>
                </a:solidFill>
              </a:rPr>
              <a:t>submissions only. </a:t>
            </a: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Users </a:t>
            </a:r>
            <a:r>
              <a:rPr lang="en-GB" altLang="en-US" sz="1200" dirty="0">
                <a:solidFill>
                  <a:srgbClr val="000000"/>
                </a:solidFill>
              </a:rPr>
              <a:t>can now identify whether a Risk Management Plan is included for the following type of submissions: 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Variation Type </a:t>
            </a:r>
            <a:r>
              <a:rPr lang="en-GB" altLang="en-US" sz="1200" dirty="0" smtClean="0">
                <a:solidFill>
                  <a:srgbClr val="000000"/>
                </a:solidFill>
              </a:rPr>
              <a:t>IA</a:t>
            </a:r>
            <a:endParaRPr lang="en-GB" altLang="en-US" sz="1200" dirty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Variation Type </a:t>
            </a:r>
            <a:r>
              <a:rPr lang="en-GB" altLang="en-US" sz="1200" dirty="0" smtClean="0">
                <a:solidFill>
                  <a:srgbClr val="000000"/>
                </a:solidFill>
              </a:rPr>
              <a:t>IAIN</a:t>
            </a: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This is in addition to the below:</a:t>
            </a:r>
            <a:endParaRPr lang="en-GB" altLang="en-US" sz="1200" dirty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MAA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Variation Type IB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Variation Type II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Extension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PAM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Renewal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918"/>
            <a:ext cx="5026833" cy="384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755576" y="3651870"/>
            <a:ext cx="1368152" cy="86409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07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6. Referrals – Type of Response </a:t>
            </a:r>
            <a:r>
              <a:rPr lang="en-GB" altLang="en-US" sz="1400" dirty="0">
                <a:solidFill>
                  <a:schemeClr val="bg1"/>
                </a:solidFill>
              </a:rPr>
              <a:t>(</a:t>
            </a:r>
            <a:r>
              <a:rPr lang="en-GB" altLang="en-US" sz="1400" dirty="0" smtClean="0">
                <a:solidFill>
                  <a:schemeClr val="bg1"/>
                </a:solidFill>
              </a:rPr>
              <a:t>SD-145151)</a:t>
            </a:r>
            <a:endParaRPr lang="en-GB" altLang="en-US" dirty="0" smtClean="0">
              <a:solidFill>
                <a:schemeClr val="bg1"/>
              </a:solidFill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220072" y="1576295"/>
            <a:ext cx="3528392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>
                <a:solidFill>
                  <a:srgbClr val="000000"/>
                </a:solidFill>
              </a:rPr>
              <a:t>For both Human &amp; Veterinary submissions.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When a referral submission is </a:t>
            </a:r>
            <a:r>
              <a:rPr lang="en-GB" altLang="en-US" sz="1200" dirty="0">
                <a:solidFill>
                  <a:srgbClr val="000000"/>
                </a:solidFill>
              </a:rPr>
              <a:t>selected and </a:t>
            </a:r>
            <a:r>
              <a:rPr lang="en-GB" altLang="en-US" sz="1200" dirty="0" smtClean="0">
                <a:solidFill>
                  <a:srgbClr val="000000"/>
                </a:solidFill>
              </a:rPr>
              <a:t>the submission </a:t>
            </a:r>
            <a:r>
              <a:rPr lang="en-GB" altLang="en-US" sz="1200" dirty="0">
                <a:solidFill>
                  <a:srgbClr val="000000"/>
                </a:solidFill>
              </a:rPr>
              <a:t>unit is </a:t>
            </a:r>
            <a:r>
              <a:rPr lang="en-GB" altLang="en-US" sz="1200" dirty="0" smtClean="0">
                <a:solidFill>
                  <a:srgbClr val="000000"/>
                </a:solidFill>
              </a:rPr>
              <a:t>a response </a:t>
            </a:r>
            <a:r>
              <a:rPr lang="en-GB" altLang="en-US" sz="1200" dirty="0">
                <a:solidFill>
                  <a:srgbClr val="000000"/>
                </a:solidFill>
              </a:rPr>
              <a:t>then </a:t>
            </a:r>
            <a:r>
              <a:rPr lang="en-GB" altLang="en-US" sz="1200" dirty="0" smtClean="0">
                <a:solidFill>
                  <a:srgbClr val="000000"/>
                </a:solidFill>
              </a:rPr>
              <a:t>the user must now indicate the type of response by selecting a value from the submission description. </a:t>
            </a:r>
            <a:endParaRPr lang="en-GB" altLang="en-US" sz="1200" dirty="0">
              <a:solidFill>
                <a:srgbClr val="00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1590"/>
            <a:ext cx="496049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2771800" y="2355726"/>
            <a:ext cx="1368152" cy="100811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42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7. MAA – Brexit related request to change applicant </a:t>
            </a:r>
            <a:r>
              <a:rPr lang="en-GB" altLang="en-US" sz="1400" dirty="0">
                <a:solidFill>
                  <a:schemeClr val="bg1"/>
                </a:solidFill>
              </a:rPr>
              <a:t>(</a:t>
            </a:r>
            <a:r>
              <a:rPr lang="en-GB" altLang="en-US" sz="1400" dirty="0" smtClean="0">
                <a:solidFill>
                  <a:schemeClr val="bg1"/>
                </a:solidFill>
              </a:rPr>
              <a:t>SD-172720)</a:t>
            </a:r>
            <a:endParaRPr lang="en-GB" altLang="en-US" dirty="0" smtClean="0">
              <a:solidFill>
                <a:schemeClr val="bg1"/>
              </a:solidFill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148064" y="1648303"/>
            <a:ext cx="3600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>
                <a:solidFill>
                  <a:srgbClr val="000000"/>
                </a:solidFill>
              </a:rPr>
              <a:t>For both Human &amp; Veterinary submissions.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When a Marketing authorisation application submission is </a:t>
            </a:r>
            <a:r>
              <a:rPr lang="en-GB" altLang="en-US" sz="1200" dirty="0">
                <a:solidFill>
                  <a:srgbClr val="000000"/>
                </a:solidFill>
              </a:rPr>
              <a:t>selected and </a:t>
            </a:r>
            <a:r>
              <a:rPr lang="en-GB" altLang="en-US" sz="1200" dirty="0" smtClean="0">
                <a:solidFill>
                  <a:srgbClr val="000000"/>
                </a:solidFill>
              </a:rPr>
              <a:t>the submission </a:t>
            </a:r>
            <a:r>
              <a:rPr lang="en-GB" altLang="en-US" sz="1200" dirty="0">
                <a:solidFill>
                  <a:srgbClr val="000000"/>
                </a:solidFill>
              </a:rPr>
              <a:t>unit is </a:t>
            </a:r>
            <a:r>
              <a:rPr lang="en-GB" altLang="en-US" sz="1200" dirty="0" smtClean="0">
                <a:solidFill>
                  <a:srgbClr val="000000"/>
                </a:solidFill>
              </a:rPr>
              <a:t>a response </a:t>
            </a:r>
            <a:r>
              <a:rPr lang="en-GB" altLang="en-US" sz="1200" dirty="0">
                <a:solidFill>
                  <a:srgbClr val="000000"/>
                </a:solidFill>
              </a:rPr>
              <a:t>then </a:t>
            </a:r>
            <a:r>
              <a:rPr lang="en-GB" altLang="en-US" sz="1200" dirty="0" smtClean="0">
                <a:solidFill>
                  <a:srgbClr val="000000"/>
                </a:solidFill>
              </a:rPr>
              <a:t>the user may indicate if the response contains a request to change the Applicant. If so the relevant docs should be included as part of the submission</a:t>
            </a:r>
            <a:r>
              <a:rPr lang="en-GB" altLang="en-US" sz="1200" dirty="0">
                <a:solidFill>
                  <a:srgbClr val="000000"/>
                </a:solidFill>
              </a:rPr>
              <a:t> </a:t>
            </a:r>
            <a:r>
              <a:rPr lang="en-GB" altLang="en-US" sz="1200" dirty="0" smtClean="0">
                <a:solidFill>
                  <a:srgbClr val="000000"/>
                </a:solidFill>
              </a:rPr>
              <a:t>(e.g. new electronic Application Form)</a:t>
            </a:r>
            <a:endParaRPr lang="en-GB" altLang="en-US" sz="1200" b="1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" y="1365685"/>
            <a:ext cx="5028065" cy="2138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1639889" y="3022849"/>
            <a:ext cx="1656184" cy="2160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3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8. Additional Guidance on Home page </a:t>
            </a:r>
            <a:r>
              <a:rPr lang="en-GB" altLang="en-US" sz="1400" dirty="0" smtClean="0">
                <a:solidFill>
                  <a:schemeClr val="bg1"/>
                </a:solidFill>
              </a:rPr>
              <a:t>(SD-XXXXX)</a:t>
            </a:r>
            <a:endParaRPr lang="en-GB" altLang="en-US" dirty="0" smtClean="0">
              <a:solidFill>
                <a:schemeClr val="bg1"/>
              </a:solidFill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148064" y="627534"/>
            <a:ext cx="3901422" cy="7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When users first access the </a:t>
            </a:r>
            <a:r>
              <a:rPr lang="en-GB" altLang="en-US" sz="1200" dirty="0" err="1" smtClean="0">
                <a:solidFill>
                  <a:srgbClr val="000000"/>
                </a:solidFill>
              </a:rPr>
              <a:t>esub</a:t>
            </a:r>
            <a:r>
              <a:rPr lang="en-GB" altLang="en-US" sz="1200" dirty="0" smtClean="0">
                <a:solidFill>
                  <a:srgbClr val="000000"/>
                </a:solidFill>
              </a:rPr>
              <a:t> web UI link, they will be presented with additional guidance regarding eCTD.</a:t>
            </a:r>
            <a:endParaRPr lang="en-GB" altLang="en-US" sz="12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75" y="1491630"/>
            <a:ext cx="8876276" cy="29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161402" y="1787439"/>
            <a:ext cx="3546501" cy="86258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</p:bldLst>
  </p:timing>
</p:sld>
</file>

<file path=ppt/theme/theme1.xml><?xml version="1.0" encoding="utf-8"?>
<a:theme xmlns:a="http://schemas.openxmlformats.org/drawingml/2006/main" name="20th anniversary default wide screen (Agency) ">
  <a:themeElements>
    <a:clrScheme name="Neutral (Agency) (26 April 2011) 2">
      <a:dk1>
        <a:srgbClr val="000000"/>
      </a:dk1>
      <a:lt1>
        <a:srgbClr val="FFFFFF"/>
      </a:lt1>
      <a:dk2>
        <a:srgbClr val="003399"/>
      </a:dk2>
      <a:lt2>
        <a:srgbClr val="6D6F71"/>
      </a:lt2>
      <a:accent1>
        <a:srgbClr val="E1E3F2"/>
      </a:accent1>
      <a:accent2>
        <a:srgbClr val="E98300"/>
      </a:accent2>
      <a:accent3>
        <a:srgbClr val="FFFFFF"/>
      </a:accent3>
      <a:accent4>
        <a:srgbClr val="000000"/>
      </a:accent4>
      <a:accent5>
        <a:srgbClr val="EEEFF7"/>
      </a:accent5>
      <a:accent6>
        <a:srgbClr val="D37600"/>
      </a:accent6>
      <a:hlink>
        <a:srgbClr val="0098DB"/>
      </a:hlink>
      <a:folHlink>
        <a:srgbClr val="983222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20th anniversary default wide screen (Agency) </Template>
  <TotalTime>27417</TotalTime>
  <Words>580</Words>
  <Application>Microsoft Office PowerPoint</Application>
  <PresentationFormat>On-screen Show (16:9)</PresentationFormat>
  <Paragraphs>94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20th anniversary default wide screen (Agency) </vt:lpstr>
      <vt:lpstr>eSubmission Web Client  XML delivery file – new functionality</vt:lpstr>
      <vt:lpstr>1. PASS - Filtered PAM Code lists (SD-134043)</vt:lpstr>
      <vt:lpstr>2. PASS107 - PO Number (SD-114348)</vt:lpstr>
      <vt:lpstr>3. Referrals - Filtered Product Type (SD-63491)</vt:lpstr>
      <vt:lpstr>4. Select Procedure Number in ASMF Vet (SD-157644)</vt:lpstr>
      <vt:lpstr>5. Identify if an RMP is included during a Variation (SD-160011 )</vt:lpstr>
      <vt:lpstr>6. Referrals – Type of Response (SD-145151)</vt:lpstr>
      <vt:lpstr>7. MAA – Brexit related request to change applicant (SD-172720)</vt:lpstr>
      <vt:lpstr>8. Additional Guidance on Home page (SD-XXXXX)</vt:lpstr>
      <vt:lpstr>PowerPoint Presentation</vt:lpstr>
    </vt:vector>
  </TitlesOfParts>
  <Company>European Medicines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Submissions to the PSUR Repository using EMA Gateway/Web Client</dc:title>
  <dc:creator>test</dc:creator>
  <dc:description>Template version: 6 August 2014</dc:description>
  <cp:lastModifiedBy>Cruickshank Susan</cp:lastModifiedBy>
  <cp:revision>463</cp:revision>
  <cp:lastPrinted>2016-07-21T07:44:18Z</cp:lastPrinted>
  <dcterms:created xsi:type="dcterms:W3CDTF">2015-02-09T18:55:09Z</dcterms:created>
  <dcterms:modified xsi:type="dcterms:W3CDTF">2018-07-09T08:16:21Z</dcterms:modified>
</cp:coreProperties>
</file>