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48"/>
  </p:notesMasterIdLst>
  <p:handoutMasterIdLst>
    <p:handoutMasterId r:id="rId49"/>
  </p:handoutMasterIdLst>
  <p:sldIdLst>
    <p:sldId id="258" r:id="rId2"/>
    <p:sldId id="259" r:id="rId3"/>
    <p:sldId id="412" r:id="rId4"/>
    <p:sldId id="430" r:id="rId5"/>
    <p:sldId id="432" r:id="rId6"/>
    <p:sldId id="433" r:id="rId7"/>
    <p:sldId id="443" r:id="rId8"/>
    <p:sldId id="442" r:id="rId9"/>
    <p:sldId id="446" r:id="rId10"/>
    <p:sldId id="436" r:id="rId11"/>
    <p:sldId id="437" r:id="rId12"/>
    <p:sldId id="440" r:id="rId13"/>
    <p:sldId id="448" r:id="rId14"/>
    <p:sldId id="449" r:id="rId15"/>
    <p:sldId id="260" r:id="rId16"/>
    <p:sldId id="413" r:id="rId17"/>
    <p:sldId id="414" r:id="rId18"/>
    <p:sldId id="415" r:id="rId19"/>
    <p:sldId id="416" r:id="rId20"/>
    <p:sldId id="417" r:id="rId21"/>
    <p:sldId id="418" r:id="rId22"/>
    <p:sldId id="419" r:id="rId23"/>
    <p:sldId id="420" r:id="rId24"/>
    <p:sldId id="423" r:id="rId25"/>
    <p:sldId id="424" r:id="rId26"/>
    <p:sldId id="425" r:id="rId27"/>
    <p:sldId id="426" r:id="rId28"/>
    <p:sldId id="451" r:id="rId29"/>
    <p:sldId id="427" r:id="rId30"/>
    <p:sldId id="428" r:id="rId31"/>
    <p:sldId id="355" r:id="rId32"/>
    <p:sldId id="408" r:id="rId33"/>
    <p:sldId id="411" r:id="rId34"/>
    <p:sldId id="459" r:id="rId35"/>
    <p:sldId id="357" r:id="rId36"/>
    <p:sldId id="358" r:id="rId37"/>
    <p:sldId id="264" r:id="rId38"/>
    <p:sldId id="388" r:id="rId39"/>
    <p:sldId id="403" r:id="rId40"/>
    <p:sldId id="454" r:id="rId41"/>
    <p:sldId id="402" r:id="rId42"/>
    <p:sldId id="453" r:id="rId43"/>
    <p:sldId id="455" r:id="rId44"/>
    <p:sldId id="456" r:id="rId45"/>
    <p:sldId id="457" r:id="rId46"/>
    <p:sldId id="458" r:id="rId47"/>
  </p:sldIdLst>
  <p:sldSz cx="9144000" cy="6858000" type="screen4x3"/>
  <p:notesSz cx="6858000" cy="9144000"/>
  <p:defaultTex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172"/>
    <a:srgbClr val="FECB00"/>
    <a:srgbClr val="000000"/>
    <a:srgbClr val="CAE8F3"/>
    <a:srgbClr val="5CC2DC"/>
    <a:srgbClr val="009BBB"/>
    <a:srgbClr val="FBB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66" autoAdjust="0"/>
    <p:restoredTop sz="96181" autoAdjust="0"/>
  </p:normalViewPr>
  <p:slideViewPr>
    <p:cSldViewPr>
      <p:cViewPr varScale="1">
        <p:scale>
          <a:sx n="90" d="100"/>
          <a:sy n="90" d="100"/>
        </p:scale>
        <p:origin x="-1090" y="-8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pPr>
              <a:defRPr/>
            </a:pPr>
            <a:endParaRPr lang="en-GB"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pPr>
              <a:defRPr/>
            </a:pPr>
            <a:fld id="{84E0025E-2873-420A-8C57-10C10D99BED7}" type="datetime4">
              <a:rPr lang="en-GB" altLang="en-US"/>
              <a:pPr>
                <a:defRPr/>
              </a:pPr>
              <a:t>15 November 2016</a:t>
            </a:fld>
            <a:endParaRPr lang="en-GB"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pPr>
              <a:defRPr/>
            </a:pPr>
            <a:endParaRPr lang="en-GB"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6651B236-E2CD-4954-9E22-501176551161}" type="slidenum">
              <a:rPr lang="en-GB" altLang="en-US"/>
              <a:pPr>
                <a:defRPr/>
              </a:pPr>
              <a:t>‹#›</a:t>
            </a:fld>
            <a:endParaRPr lang="en-GB" altLang="en-US"/>
          </a:p>
        </p:txBody>
      </p:sp>
    </p:spTree>
    <p:extLst>
      <p:ext uri="{BB962C8B-B14F-4D97-AF65-F5344CB8AC3E}">
        <p14:creationId xmlns:p14="http://schemas.microsoft.com/office/powerpoint/2010/main" val="279720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pPr>
              <a:defRPr/>
            </a:pPr>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pPr>
              <a:defRPr/>
            </a:pPr>
            <a:fld id="{AC8A8E07-E6C0-41EF-B90D-3E192D40A5C6}" type="datetime4">
              <a:rPr lang="en-GB" altLang="en-US"/>
              <a:pPr>
                <a:defRPr/>
              </a:pPr>
              <a:t>15 November 2016</a:t>
            </a:fld>
            <a:endParaRPr lang="en-GB"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pPr>
              <a:defRPr/>
            </a:pPr>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B1D412FC-06E1-4A97-A99F-BD6227DC7813}" type="slidenum">
              <a:rPr lang="en-GB" altLang="en-US"/>
              <a:pPr>
                <a:defRPr/>
              </a:pPr>
              <a:t>‹#›</a:t>
            </a:fld>
            <a:endParaRPr lang="en-GB" altLang="en-US"/>
          </a:p>
        </p:txBody>
      </p:sp>
    </p:spTree>
    <p:extLst>
      <p:ext uri="{BB962C8B-B14F-4D97-AF65-F5344CB8AC3E}">
        <p14:creationId xmlns:p14="http://schemas.microsoft.com/office/powerpoint/2010/main" val="326068364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Datumsplatzhalter 3"/>
          <p:cNvSpPr>
            <a:spLocks noGrp="1"/>
          </p:cNvSpPr>
          <p:nvPr>
            <p:ph type="dt" idx="10"/>
          </p:nvPr>
        </p:nvSpPr>
        <p:spPr/>
        <p:txBody>
          <a:bodyPr/>
          <a:lstStyle/>
          <a:p>
            <a:pPr>
              <a:defRPr/>
            </a:pPr>
            <a:fld id="{AC8A8E07-E6C0-41EF-B90D-3E192D40A5C6}" type="datetime4">
              <a:rPr lang="en-GB" altLang="en-US" smtClean="0"/>
              <a:pPr>
                <a:defRPr/>
              </a:pPr>
              <a:t>15 November 2016</a:t>
            </a:fld>
            <a:endParaRPr lang="en-GB" altLang="en-US"/>
          </a:p>
        </p:txBody>
      </p:sp>
      <p:sp>
        <p:nvSpPr>
          <p:cNvPr id="5" name="Foliennummernplatzhalter 4"/>
          <p:cNvSpPr>
            <a:spLocks noGrp="1"/>
          </p:cNvSpPr>
          <p:nvPr>
            <p:ph type="sldNum" sz="quarter" idx="11"/>
          </p:nvPr>
        </p:nvSpPr>
        <p:spPr/>
        <p:txBody>
          <a:bodyPr/>
          <a:lstStyle/>
          <a:p>
            <a:pPr>
              <a:defRPr/>
            </a:pPr>
            <a:fld id="{B1D412FC-06E1-4A97-A99F-BD6227DC7813}" type="slidenum">
              <a:rPr lang="en-GB" altLang="en-US" smtClean="0"/>
              <a:pPr>
                <a:defRPr/>
              </a:pPr>
              <a:t>6</a:t>
            </a:fld>
            <a:endParaRPr lang="en-GB" altLang="en-US"/>
          </a:p>
        </p:txBody>
      </p:sp>
    </p:spTree>
    <p:extLst>
      <p:ext uri="{BB962C8B-B14F-4D97-AF65-F5344CB8AC3E}">
        <p14:creationId xmlns:p14="http://schemas.microsoft.com/office/powerpoint/2010/main" val="394133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238601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smtClean="0"/>
          </a:p>
        </p:txBody>
      </p:sp>
      <p:sp>
        <p:nvSpPr>
          <p:cNvPr id="5" name="Line 4"/>
          <p:cNvSpPr>
            <a:spLocks noChangeShapeType="1"/>
          </p:cNvSpPr>
          <p:nvPr/>
        </p:nvSpPr>
        <p:spPr bwMode="auto">
          <a:xfrm>
            <a:off x="358775" y="49657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Line 7"/>
          <p:cNvSpPr>
            <a:spLocks noChangeShapeType="1"/>
          </p:cNvSpPr>
          <p:nvPr/>
        </p:nvSpPr>
        <p:spPr bwMode="auto">
          <a:xfrm>
            <a:off x="0" y="2386013"/>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7" name="Rectangle 11"/>
          <p:cNvSpPr>
            <a:spLocks noChangeArrowheads="1"/>
          </p:cNvSpPr>
          <p:nvPr/>
        </p:nvSpPr>
        <p:spPr bwMode="auto">
          <a:xfrm>
            <a:off x="0" y="6732588"/>
            <a:ext cx="9144000" cy="125412"/>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smtClean="0"/>
          </a:p>
        </p:txBody>
      </p:sp>
      <p:sp>
        <p:nvSpPr>
          <p:cNvPr id="8" name="Text Box 13"/>
          <p:cNvSpPr txBox="1">
            <a:spLocks noChangeArrowheads="1"/>
          </p:cNvSpPr>
          <p:nvPr/>
        </p:nvSpPr>
        <p:spPr bwMode="auto">
          <a:xfrm>
            <a:off x="6670675" y="6423025"/>
            <a:ext cx="1662113"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r" eaLnBrk="1" hangingPunct="1">
              <a:lnSpc>
                <a:spcPct val="100000"/>
              </a:lnSpc>
              <a:spcBef>
                <a:spcPct val="50000"/>
              </a:spcBef>
              <a:defRPr/>
            </a:pPr>
            <a:r>
              <a:rPr lang="en-GB" altLang="en-US" sz="600" dirty="0" smtClean="0">
                <a:solidFill>
                  <a:schemeClr val="tx1"/>
                </a:solidFill>
              </a:rPr>
              <a:t>An agency of the European Union</a:t>
            </a:r>
          </a:p>
        </p:txBody>
      </p:sp>
      <p:pic>
        <p:nvPicPr>
          <p:cNvPr id="9" name="Picture 14" descr="emea_strap_cmyk_rev_en_std_cent_Power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338" y="511175"/>
            <a:ext cx="40513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EU flag fpr PowerPoint presentations (RGB) (300 p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888" y="6224588"/>
            <a:ext cx="411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6"/>
          <p:cNvSpPr>
            <a:spLocks noChangeShapeType="1"/>
          </p:cNvSpPr>
          <p:nvPr/>
        </p:nvSpPr>
        <p:spPr bwMode="auto">
          <a:xfrm>
            <a:off x="0" y="673258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86" name="Rectangle 2"/>
          <p:cNvSpPr>
            <a:spLocks noGrp="1" noChangeArrowheads="1"/>
          </p:cNvSpPr>
          <p:nvPr>
            <p:ph type="ctrTitle"/>
          </p:nvPr>
        </p:nvSpPr>
        <p:spPr>
          <a:xfrm>
            <a:off x="358775" y="3189288"/>
            <a:ext cx="5399088" cy="1666875"/>
          </a:xfrm>
        </p:spPr>
        <p:txBody>
          <a:bodyPr anchor="b"/>
          <a:lstStyle>
            <a:lvl1pPr>
              <a:lnSpc>
                <a:spcPts val="2900"/>
              </a:lnSpc>
              <a:defRPr sz="2500"/>
            </a:lvl1pPr>
          </a:lstStyle>
          <a:p>
            <a:pPr lvl="0"/>
            <a:r>
              <a:rPr lang="en-US" altLang="en-US" noProof="0" smtClean="0"/>
              <a:t>Click to edit Master title style</a:t>
            </a:r>
            <a:endParaRPr lang="en-GB" altLang="en-US" noProof="0" smtClean="0"/>
          </a:p>
        </p:txBody>
      </p:sp>
      <p:sp>
        <p:nvSpPr>
          <p:cNvPr id="374787" name="Rectangle 3"/>
          <p:cNvSpPr>
            <a:spLocks noGrp="1" noChangeArrowheads="1"/>
          </p:cNvSpPr>
          <p:nvPr>
            <p:ph type="subTitle" idx="1"/>
          </p:nvPr>
        </p:nvSpPr>
        <p:spPr>
          <a:xfrm>
            <a:off x="358775" y="5078413"/>
            <a:ext cx="5399088" cy="771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ts val="1600"/>
              </a:lnSpc>
              <a:spcAft>
                <a:spcPct val="0"/>
              </a:spcAft>
              <a:defRPr sz="1400"/>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321759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smtClean="0"/>
              <a:t>eAF version 1.20 webinar for industry</a:t>
            </a:r>
            <a:endParaRPr lang="en-GB" altLang="en-US"/>
          </a:p>
        </p:txBody>
      </p:sp>
      <p:sp>
        <p:nvSpPr>
          <p:cNvPr id="5" name="Rectangle 5"/>
          <p:cNvSpPr>
            <a:spLocks noGrp="1" noChangeArrowheads="1"/>
          </p:cNvSpPr>
          <p:nvPr>
            <p:ph type="sldNum" sz="quarter" idx="11"/>
          </p:nvPr>
        </p:nvSpPr>
        <p:spPr>
          <a:xfrm>
            <a:off x="360363" y="6405563"/>
            <a:ext cx="307975" cy="239712"/>
          </a:xfrm>
          <a:prstGeom prst="rect">
            <a:avLst/>
          </a:prstGeom>
          <a:ln/>
        </p:spPr>
        <p:txBody>
          <a:bodyPr/>
          <a:lstStyle>
            <a:lvl1pPr>
              <a:defRPr/>
            </a:lvl1pPr>
          </a:lstStyle>
          <a:p>
            <a:pPr>
              <a:defRPr/>
            </a:pPr>
            <a:fld id="{67BDA073-04FA-4CD0-B5CC-261F4D433361}"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7D7B7CEE-F557-4A72-B083-3CB5103CA1CB}" type="datetime4">
              <a:rPr lang="en-GB" altLang="en-US" smtClean="0"/>
              <a:t>15 November 2016</a:t>
            </a:fld>
            <a:endParaRPr lang="en-GB" altLang="en-US" dirty="0"/>
          </a:p>
        </p:txBody>
      </p:sp>
    </p:spTree>
    <p:extLst>
      <p:ext uri="{BB962C8B-B14F-4D97-AF65-F5344CB8AC3E}">
        <p14:creationId xmlns:p14="http://schemas.microsoft.com/office/powerpoint/2010/main" val="375524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025525"/>
            <a:ext cx="2112963" cy="50927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58775" y="1025525"/>
            <a:ext cx="6191250" cy="509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smtClean="0"/>
              <a:t>eAF version 1.20 webinar for industry</a:t>
            </a:r>
            <a:endParaRPr lang="en-GB" altLang="en-US"/>
          </a:p>
        </p:txBody>
      </p:sp>
      <p:sp>
        <p:nvSpPr>
          <p:cNvPr id="5" name="Rectangle 5"/>
          <p:cNvSpPr>
            <a:spLocks noGrp="1" noChangeArrowheads="1"/>
          </p:cNvSpPr>
          <p:nvPr>
            <p:ph type="sldNum" sz="quarter" idx="11"/>
          </p:nvPr>
        </p:nvSpPr>
        <p:spPr>
          <a:xfrm>
            <a:off x="360363" y="6405563"/>
            <a:ext cx="307975" cy="239712"/>
          </a:xfrm>
          <a:prstGeom prst="rect">
            <a:avLst/>
          </a:prstGeom>
          <a:ln/>
        </p:spPr>
        <p:txBody>
          <a:bodyPr/>
          <a:lstStyle>
            <a:lvl1pPr>
              <a:defRPr/>
            </a:lvl1pPr>
          </a:lstStyle>
          <a:p>
            <a:pPr>
              <a:defRPr/>
            </a:pPr>
            <a:fld id="{9994407C-F2C8-473F-80B0-3A0CD4F51644}"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1AD5D5E8-1475-4898-B8D6-11E000958C32}" type="datetime4">
              <a:rPr lang="en-GB" altLang="en-US" smtClean="0"/>
              <a:t>15 November 2016</a:t>
            </a:fld>
            <a:endParaRPr lang="en-GB" altLang="en-US" dirty="0"/>
          </a:p>
        </p:txBody>
      </p:sp>
    </p:spTree>
    <p:extLst>
      <p:ext uri="{BB962C8B-B14F-4D97-AF65-F5344CB8AC3E}">
        <p14:creationId xmlns:p14="http://schemas.microsoft.com/office/powerpoint/2010/main" val="190927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umsplatzhalter 6"/>
          <p:cNvSpPr>
            <a:spLocks noGrp="1"/>
          </p:cNvSpPr>
          <p:nvPr>
            <p:ph type="dt" sz="half" idx="10"/>
          </p:nvPr>
        </p:nvSpPr>
        <p:spPr/>
        <p:txBody>
          <a:bodyPr/>
          <a:lstStyle/>
          <a:p>
            <a:pPr>
              <a:defRPr/>
            </a:pPr>
            <a:fld id="{D20EBF47-6D8B-435C-A741-F7F2A0004B2F}" type="datetime4">
              <a:rPr lang="en-GB" altLang="en-US" smtClean="0"/>
              <a:t>15 November 2016</a:t>
            </a:fld>
            <a:endParaRPr lang="en-GB" altLang="en-US" dirty="0"/>
          </a:p>
        </p:txBody>
      </p:sp>
      <p:sp>
        <p:nvSpPr>
          <p:cNvPr id="8" name="Fußzeilenplatzhalter 7"/>
          <p:cNvSpPr>
            <a:spLocks noGrp="1"/>
          </p:cNvSpPr>
          <p:nvPr>
            <p:ph type="ftr" sz="quarter" idx="11"/>
          </p:nvPr>
        </p:nvSpPr>
        <p:spPr>
          <a:xfrm>
            <a:off x="1043608" y="6405563"/>
            <a:ext cx="6192217" cy="292100"/>
          </a:xfrm>
        </p:spPr>
        <p:txBody>
          <a:bodyPr/>
          <a:lstStyle/>
          <a:p>
            <a:pPr>
              <a:defRPr/>
            </a:pPr>
            <a:r>
              <a:rPr lang="en-GB" altLang="en-US" smtClean="0"/>
              <a:t>eAF version 1.20 webinar for industry</a:t>
            </a:r>
            <a:endParaRPr lang="en-GB" altLang="en-US"/>
          </a:p>
        </p:txBody>
      </p:sp>
      <p:sp>
        <p:nvSpPr>
          <p:cNvPr id="9" name="Foliennummernplatzhalter 8"/>
          <p:cNvSpPr>
            <a:spLocks noGrp="1"/>
          </p:cNvSpPr>
          <p:nvPr>
            <p:ph type="sldNum" sz="quarter" idx="12"/>
          </p:nvPr>
        </p:nvSpPr>
        <p:spPr/>
        <p:txBody>
          <a:bodyPr/>
          <a:lstStyle/>
          <a:p>
            <a:pPr>
              <a:defRPr/>
            </a:pPr>
            <a:fld id="{C169EE18-BC7E-4CD5-83B5-E16BDAEFDBD8}" type="slidenum">
              <a:rPr lang="en-GB" altLang="en-US" smtClean="0"/>
              <a:pPr>
                <a:defRPr/>
              </a:pPr>
              <a:t>‹#›</a:t>
            </a:fld>
            <a:endParaRPr lang="en-GB" altLang="en-US" dirty="0"/>
          </a:p>
        </p:txBody>
      </p:sp>
    </p:spTree>
    <p:extLst>
      <p:ext uri="{BB962C8B-B14F-4D97-AF65-F5344CB8AC3E}">
        <p14:creationId xmlns:p14="http://schemas.microsoft.com/office/powerpoint/2010/main" val="358302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971600" y="6405563"/>
            <a:ext cx="6264225" cy="292100"/>
          </a:xfrm>
          <a:ln/>
        </p:spPr>
        <p:txBody>
          <a:bodyPr/>
          <a:lstStyle>
            <a:lvl1pPr>
              <a:defRPr/>
            </a:lvl1pPr>
          </a:lstStyle>
          <a:p>
            <a:pPr>
              <a:defRPr/>
            </a:pPr>
            <a:r>
              <a:rPr lang="en-GB" altLang="en-US" smtClean="0"/>
              <a:t>eAF version 1.20 webinar for industry</a:t>
            </a:r>
            <a:endParaRPr lang="en-GB" altLang="en-US" dirty="0"/>
          </a:p>
        </p:txBody>
      </p:sp>
      <p:sp>
        <p:nvSpPr>
          <p:cNvPr id="5" name="Rectangle 5"/>
          <p:cNvSpPr>
            <a:spLocks noGrp="1" noChangeArrowheads="1"/>
          </p:cNvSpPr>
          <p:nvPr>
            <p:ph type="sldNum" sz="quarter" idx="11"/>
          </p:nvPr>
        </p:nvSpPr>
        <p:spPr>
          <a:xfrm>
            <a:off x="360363" y="6405562"/>
            <a:ext cx="611237" cy="263798"/>
          </a:xfrm>
          <a:prstGeom prst="rect">
            <a:avLst/>
          </a:prstGeom>
          <a:ln/>
        </p:spPr>
        <p:txBody>
          <a:bodyPr/>
          <a:lstStyle>
            <a:lvl1pPr>
              <a:defRPr/>
            </a:lvl1pPr>
          </a:lstStyle>
          <a:p>
            <a:pPr>
              <a:defRPr/>
            </a:pPr>
            <a:fld id="{0D4BC9CC-0088-4F24-8B49-97904FFC4EDD}"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51B9E16D-7ECE-48F9-BBE7-B4B809AFA216}" type="datetime4">
              <a:rPr lang="en-GB" altLang="en-US" smtClean="0"/>
              <a:t>15 November 2016</a:t>
            </a:fld>
            <a:endParaRPr lang="en-GB" altLang="en-US" dirty="0"/>
          </a:p>
        </p:txBody>
      </p:sp>
    </p:spTree>
    <p:extLst>
      <p:ext uri="{BB962C8B-B14F-4D97-AF65-F5344CB8AC3E}">
        <p14:creationId xmlns:p14="http://schemas.microsoft.com/office/powerpoint/2010/main" val="230453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358775" y="2159000"/>
            <a:ext cx="415131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62488" y="2159000"/>
            <a:ext cx="41529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ftr" sz="quarter" idx="10"/>
          </p:nvPr>
        </p:nvSpPr>
        <p:spPr>
          <a:xfrm>
            <a:off x="899592" y="6405563"/>
            <a:ext cx="6336233" cy="292100"/>
          </a:xfrm>
          <a:ln/>
        </p:spPr>
        <p:txBody>
          <a:bodyPr/>
          <a:lstStyle>
            <a:lvl1pPr>
              <a:defRPr/>
            </a:lvl1pPr>
          </a:lstStyle>
          <a:p>
            <a:pPr>
              <a:defRPr/>
            </a:pPr>
            <a:r>
              <a:rPr lang="en-GB" altLang="en-US" smtClean="0"/>
              <a:t>eAF version 1.20 webinar for industry</a:t>
            </a:r>
            <a:endParaRPr lang="en-GB" altLang="en-US" dirty="0"/>
          </a:p>
        </p:txBody>
      </p:sp>
      <p:sp>
        <p:nvSpPr>
          <p:cNvPr id="6" name="Slide Number Placeholder 5"/>
          <p:cNvSpPr>
            <a:spLocks noGrp="1" noChangeArrowheads="1"/>
          </p:cNvSpPr>
          <p:nvPr>
            <p:ph type="sldNum" sz="quarter" idx="11"/>
          </p:nvPr>
        </p:nvSpPr>
        <p:spPr>
          <a:xfrm>
            <a:off x="360363" y="6405562"/>
            <a:ext cx="539229" cy="263798"/>
          </a:xfrm>
          <a:prstGeom prst="rect">
            <a:avLst/>
          </a:prstGeom>
          <a:ln/>
        </p:spPr>
        <p:txBody>
          <a:bodyPr/>
          <a:lstStyle>
            <a:lvl1pPr>
              <a:defRPr/>
            </a:lvl1pPr>
          </a:lstStyle>
          <a:p>
            <a:pPr>
              <a:defRPr/>
            </a:pPr>
            <a:fld id="{53A439CD-2880-4506-BD7D-CEC070C318D5}" type="slidenum">
              <a:rPr lang="en-GB" altLang="en-US"/>
              <a:pPr>
                <a:defRPr/>
              </a:pPr>
              <a:t>‹#›</a:t>
            </a:fld>
            <a:endParaRPr lang="en-GB" altLang="en-US" dirty="0"/>
          </a:p>
        </p:txBody>
      </p:sp>
      <p:sp>
        <p:nvSpPr>
          <p:cNvPr id="7" name="Rectangle 8"/>
          <p:cNvSpPr>
            <a:spLocks noGrp="1" noChangeArrowheads="1"/>
          </p:cNvSpPr>
          <p:nvPr>
            <p:ph type="dt" sz="half" idx="12"/>
          </p:nvPr>
        </p:nvSpPr>
        <p:spPr>
          <a:ln/>
        </p:spPr>
        <p:txBody>
          <a:bodyPr/>
          <a:lstStyle>
            <a:lvl1pPr>
              <a:defRPr/>
            </a:lvl1pPr>
          </a:lstStyle>
          <a:p>
            <a:pPr>
              <a:defRPr/>
            </a:pPr>
            <a:fld id="{2A018B6C-B061-478E-A819-B7C715A6B43B}" type="datetime4">
              <a:rPr lang="en-GB" altLang="en-US" smtClean="0"/>
              <a:t>15 November 2016</a:t>
            </a:fld>
            <a:endParaRPr lang="en-GB" altLang="en-US" dirty="0"/>
          </a:p>
        </p:txBody>
      </p:sp>
    </p:spTree>
    <p:extLst>
      <p:ext uri="{BB962C8B-B14F-4D97-AF65-F5344CB8AC3E}">
        <p14:creationId xmlns:p14="http://schemas.microsoft.com/office/powerpoint/2010/main" val="40225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ftr" sz="quarter" idx="10"/>
          </p:nvPr>
        </p:nvSpPr>
        <p:spPr>
          <a:xfrm>
            <a:off x="899592" y="6381328"/>
            <a:ext cx="6478587" cy="292100"/>
          </a:xfrm>
          <a:ln/>
        </p:spPr>
        <p:txBody>
          <a:bodyPr/>
          <a:lstStyle>
            <a:lvl1pPr>
              <a:defRPr/>
            </a:lvl1pPr>
          </a:lstStyle>
          <a:p>
            <a:pPr>
              <a:defRPr/>
            </a:pPr>
            <a:r>
              <a:rPr lang="en-GB" altLang="en-US" smtClean="0"/>
              <a:t>eAF version 1.20 webinar for industry</a:t>
            </a:r>
            <a:endParaRPr lang="en-GB" altLang="en-US"/>
          </a:p>
        </p:txBody>
      </p:sp>
      <p:sp>
        <p:nvSpPr>
          <p:cNvPr id="8" name="Rectangle 5"/>
          <p:cNvSpPr>
            <a:spLocks noGrp="1" noChangeArrowheads="1"/>
          </p:cNvSpPr>
          <p:nvPr>
            <p:ph type="sldNum" sz="quarter" idx="11"/>
          </p:nvPr>
        </p:nvSpPr>
        <p:spPr>
          <a:xfrm>
            <a:off x="360363" y="6405562"/>
            <a:ext cx="467221" cy="263797"/>
          </a:xfrm>
          <a:prstGeom prst="rect">
            <a:avLst/>
          </a:prstGeom>
          <a:ln/>
        </p:spPr>
        <p:txBody>
          <a:bodyPr/>
          <a:lstStyle>
            <a:lvl1pPr>
              <a:defRPr/>
            </a:lvl1pPr>
          </a:lstStyle>
          <a:p>
            <a:pPr>
              <a:defRPr/>
            </a:pPr>
            <a:fld id="{13E165FE-7841-474A-84D0-1E09557C2CD2}" type="slidenum">
              <a:rPr lang="en-GB" altLang="en-US"/>
              <a:pPr>
                <a:defRPr/>
              </a:pPr>
              <a:t>‹#›</a:t>
            </a:fld>
            <a:endParaRPr lang="en-GB" altLang="en-US" dirty="0"/>
          </a:p>
        </p:txBody>
      </p:sp>
      <p:sp>
        <p:nvSpPr>
          <p:cNvPr id="9" name="Rectangle 8"/>
          <p:cNvSpPr>
            <a:spLocks noGrp="1" noChangeArrowheads="1"/>
          </p:cNvSpPr>
          <p:nvPr>
            <p:ph type="dt" sz="half" idx="12"/>
          </p:nvPr>
        </p:nvSpPr>
        <p:spPr>
          <a:ln/>
        </p:spPr>
        <p:txBody>
          <a:bodyPr/>
          <a:lstStyle>
            <a:lvl1pPr>
              <a:defRPr/>
            </a:lvl1pPr>
          </a:lstStyle>
          <a:p>
            <a:pPr>
              <a:defRPr/>
            </a:pPr>
            <a:fld id="{342DB0F4-B807-4EE7-8D37-D1587B21C82A}" type="datetime4">
              <a:rPr lang="en-GB" altLang="en-US" smtClean="0"/>
              <a:t>15 November 2016</a:t>
            </a:fld>
            <a:endParaRPr lang="en-GB" altLang="en-US" dirty="0"/>
          </a:p>
        </p:txBody>
      </p:sp>
    </p:spTree>
    <p:extLst>
      <p:ext uri="{BB962C8B-B14F-4D97-AF65-F5344CB8AC3E}">
        <p14:creationId xmlns:p14="http://schemas.microsoft.com/office/powerpoint/2010/main" val="377828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US" smtClean="0"/>
              <a:t>eAF version 1.20 webinar for industry</a:t>
            </a:r>
            <a:endParaRPr lang="en-GB" altLang="en-US"/>
          </a:p>
        </p:txBody>
      </p:sp>
      <p:sp>
        <p:nvSpPr>
          <p:cNvPr id="4" name="Rectangle 5"/>
          <p:cNvSpPr>
            <a:spLocks noGrp="1" noChangeArrowheads="1"/>
          </p:cNvSpPr>
          <p:nvPr>
            <p:ph type="sldNum" sz="quarter" idx="11"/>
          </p:nvPr>
        </p:nvSpPr>
        <p:spPr>
          <a:xfrm>
            <a:off x="360363" y="6405563"/>
            <a:ext cx="307975" cy="239712"/>
          </a:xfrm>
          <a:prstGeom prst="rect">
            <a:avLst/>
          </a:prstGeom>
          <a:ln/>
        </p:spPr>
        <p:txBody>
          <a:bodyPr/>
          <a:lstStyle>
            <a:lvl1pPr>
              <a:defRPr/>
            </a:lvl1pPr>
          </a:lstStyle>
          <a:p>
            <a:pPr>
              <a:defRPr/>
            </a:pPr>
            <a:fld id="{807BBD86-C1B7-46DB-A907-87E8C8C82F90}" type="slidenum">
              <a:rPr lang="en-GB" altLang="en-US"/>
              <a:pPr>
                <a:defRPr/>
              </a:pPr>
              <a:t>‹#›</a:t>
            </a:fld>
            <a:endParaRPr lang="en-GB" altLang="en-US" dirty="0"/>
          </a:p>
        </p:txBody>
      </p:sp>
      <p:sp>
        <p:nvSpPr>
          <p:cNvPr id="5" name="Rectangle 8"/>
          <p:cNvSpPr>
            <a:spLocks noGrp="1" noChangeArrowheads="1"/>
          </p:cNvSpPr>
          <p:nvPr>
            <p:ph type="dt" sz="half" idx="12"/>
          </p:nvPr>
        </p:nvSpPr>
        <p:spPr>
          <a:ln/>
        </p:spPr>
        <p:txBody>
          <a:bodyPr/>
          <a:lstStyle>
            <a:lvl1pPr>
              <a:defRPr/>
            </a:lvl1pPr>
          </a:lstStyle>
          <a:p>
            <a:pPr>
              <a:defRPr/>
            </a:pPr>
            <a:fld id="{B53BC1B1-C8F6-433F-97EB-186002A9B536}" type="datetime4">
              <a:rPr lang="en-GB" altLang="en-US" smtClean="0"/>
              <a:t>15 November 2016</a:t>
            </a:fld>
            <a:endParaRPr lang="en-GB" altLang="en-US" dirty="0"/>
          </a:p>
        </p:txBody>
      </p:sp>
    </p:spTree>
    <p:extLst>
      <p:ext uri="{BB962C8B-B14F-4D97-AF65-F5344CB8AC3E}">
        <p14:creationId xmlns:p14="http://schemas.microsoft.com/office/powerpoint/2010/main" val="98978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US" smtClean="0"/>
              <a:t>eAF version 1.20 webinar for industry</a:t>
            </a:r>
            <a:endParaRPr lang="en-GB" altLang="en-US"/>
          </a:p>
        </p:txBody>
      </p:sp>
      <p:sp>
        <p:nvSpPr>
          <p:cNvPr id="3" name="Rectangle 5"/>
          <p:cNvSpPr>
            <a:spLocks noGrp="1" noChangeArrowheads="1"/>
          </p:cNvSpPr>
          <p:nvPr>
            <p:ph type="sldNum" sz="quarter" idx="11"/>
          </p:nvPr>
        </p:nvSpPr>
        <p:spPr>
          <a:xfrm>
            <a:off x="360363" y="6405563"/>
            <a:ext cx="307975" cy="239712"/>
          </a:xfrm>
          <a:prstGeom prst="rect">
            <a:avLst/>
          </a:prstGeom>
          <a:ln/>
        </p:spPr>
        <p:txBody>
          <a:bodyPr/>
          <a:lstStyle>
            <a:lvl1pPr>
              <a:defRPr/>
            </a:lvl1pPr>
          </a:lstStyle>
          <a:p>
            <a:pPr>
              <a:defRPr/>
            </a:pPr>
            <a:fld id="{E3E06CCD-4620-4401-A3E9-2EEC5C03ACCD}" type="slidenum">
              <a:rPr lang="en-GB" altLang="en-US"/>
              <a:pPr>
                <a:defRPr/>
              </a:pPr>
              <a:t>‹#›</a:t>
            </a:fld>
            <a:endParaRPr lang="en-GB" altLang="en-US" dirty="0"/>
          </a:p>
        </p:txBody>
      </p:sp>
      <p:sp>
        <p:nvSpPr>
          <p:cNvPr id="4" name="Rectangle 8"/>
          <p:cNvSpPr>
            <a:spLocks noGrp="1" noChangeArrowheads="1"/>
          </p:cNvSpPr>
          <p:nvPr>
            <p:ph type="dt" sz="half" idx="12"/>
          </p:nvPr>
        </p:nvSpPr>
        <p:spPr>
          <a:ln/>
        </p:spPr>
        <p:txBody>
          <a:bodyPr/>
          <a:lstStyle>
            <a:lvl1pPr>
              <a:defRPr/>
            </a:lvl1pPr>
          </a:lstStyle>
          <a:p>
            <a:pPr>
              <a:defRPr/>
            </a:pPr>
            <a:fld id="{FF63A704-E45D-4DDE-B0AB-848E6D1414AF}" type="datetime4">
              <a:rPr lang="en-GB" altLang="en-US" smtClean="0"/>
              <a:t>15 November 2016</a:t>
            </a:fld>
            <a:endParaRPr lang="en-GB" altLang="en-US" dirty="0"/>
          </a:p>
        </p:txBody>
      </p:sp>
    </p:spTree>
    <p:extLst>
      <p:ext uri="{BB962C8B-B14F-4D97-AF65-F5344CB8AC3E}">
        <p14:creationId xmlns:p14="http://schemas.microsoft.com/office/powerpoint/2010/main" val="120817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smtClean="0"/>
              <a:t>eAF version 1.20 webinar for industry</a:t>
            </a:r>
            <a:endParaRPr lang="en-GB" altLang="en-US"/>
          </a:p>
        </p:txBody>
      </p:sp>
      <p:sp>
        <p:nvSpPr>
          <p:cNvPr id="6" name="Slide Number Placeholder 5"/>
          <p:cNvSpPr>
            <a:spLocks noGrp="1" noChangeArrowheads="1"/>
          </p:cNvSpPr>
          <p:nvPr>
            <p:ph type="sldNum" sz="quarter" idx="11"/>
          </p:nvPr>
        </p:nvSpPr>
        <p:spPr>
          <a:xfrm>
            <a:off x="360363" y="6405563"/>
            <a:ext cx="307975" cy="239712"/>
          </a:xfrm>
          <a:prstGeom prst="rect">
            <a:avLst/>
          </a:prstGeom>
          <a:ln/>
        </p:spPr>
        <p:txBody>
          <a:bodyPr/>
          <a:lstStyle>
            <a:lvl1pPr>
              <a:defRPr/>
            </a:lvl1pPr>
          </a:lstStyle>
          <a:p>
            <a:pPr>
              <a:defRPr/>
            </a:pPr>
            <a:fld id="{45190188-6ADE-40C3-8BEA-A77CB2F49987}" type="slidenum">
              <a:rPr lang="en-GB" altLang="en-US"/>
              <a:pPr>
                <a:defRPr/>
              </a:pPr>
              <a:t>‹#›</a:t>
            </a:fld>
            <a:endParaRPr lang="en-GB" altLang="en-US" dirty="0"/>
          </a:p>
        </p:txBody>
      </p:sp>
      <p:sp>
        <p:nvSpPr>
          <p:cNvPr id="7" name="Rectangle 8"/>
          <p:cNvSpPr>
            <a:spLocks noGrp="1" noChangeArrowheads="1"/>
          </p:cNvSpPr>
          <p:nvPr>
            <p:ph type="dt" sz="half" idx="12"/>
          </p:nvPr>
        </p:nvSpPr>
        <p:spPr>
          <a:ln/>
        </p:spPr>
        <p:txBody>
          <a:bodyPr/>
          <a:lstStyle>
            <a:lvl1pPr>
              <a:defRPr/>
            </a:lvl1pPr>
          </a:lstStyle>
          <a:p>
            <a:pPr>
              <a:defRPr/>
            </a:pPr>
            <a:fld id="{92CC77C4-4971-4365-9BC5-2F1144D8A90C}" type="datetime4">
              <a:rPr lang="en-GB" altLang="en-US" smtClean="0"/>
              <a:t>15 November 2016</a:t>
            </a:fld>
            <a:endParaRPr lang="en-GB" altLang="en-US" dirty="0"/>
          </a:p>
        </p:txBody>
      </p:sp>
    </p:spTree>
    <p:extLst>
      <p:ext uri="{BB962C8B-B14F-4D97-AF65-F5344CB8AC3E}">
        <p14:creationId xmlns:p14="http://schemas.microsoft.com/office/powerpoint/2010/main" val="328220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smtClean="0"/>
              <a:t>eAF version 1.20 webinar for industry</a:t>
            </a:r>
            <a:endParaRPr lang="en-GB" altLang="en-US"/>
          </a:p>
        </p:txBody>
      </p:sp>
      <p:sp>
        <p:nvSpPr>
          <p:cNvPr id="6" name="Slide Number Placeholder 5"/>
          <p:cNvSpPr>
            <a:spLocks noGrp="1" noChangeArrowheads="1"/>
          </p:cNvSpPr>
          <p:nvPr>
            <p:ph type="sldNum" sz="quarter" idx="11"/>
          </p:nvPr>
        </p:nvSpPr>
        <p:spPr>
          <a:xfrm>
            <a:off x="360363" y="6405563"/>
            <a:ext cx="307975" cy="239712"/>
          </a:xfrm>
          <a:prstGeom prst="rect">
            <a:avLst/>
          </a:prstGeom>
          <a:ln/>
        </p:spPr>
        <p:txBody>
          <a:bodyPr/>
          <a:lstStyle>
            <a:lvl1pPr>
              <a:defRPr/>
            </a:lvl1pPr>
          </a:lstStyle>
          <a:p>
            <a:pPr>
              <a:defRPr/>
            </a:pPr>
            <a:fld id="{CEB64037-F38F-4C61-B64A-B06F9ACECB12}" type="slidenum">
              <a:rPr lang="en-GB" altLang="en-US"/>
              <a:pPr>
                <a:defRPr/>
              </a:pPr>
              <a:t>‹#›</a:t>
            </a:fld>
            <a:endParaRPr lang="en-GB" altLang="en-US" dirty="0"/>
          </a:p>
        </p:txBody>
      </p:sp>
      <p:sp>
        <p:nvSpPr>
          <p:cNvPr id="7" name="Rectangle 8"/>
          <p:cNvSpPr>
            <a:spLocks noGrp="1" noChangeArrowheads="1"/>
          </p:cNvSpPr>
          <p:nvPr>
            <p:ph type="dt" sz="half" idx="12"/>
          </p:nvPr>
        </p:nvSpPr>
        <p:spPr>
          <a:ln/>
        </p:spPr>
        <p:txBody>
          <a:bodyPr/>
          <a:lstStyle>
            <a:lvl1pPr>
              <a:defRPr/>
            </a:lvl1pPr>
          </a:lstStyle>
          <a:p>
            <a:pPr>
              <a:defRPr/>
            </a:pPr>
            <a:fld id="{55690AFF-9EC6-4708-A118-E28A0A758659}" type="datetime4">
              <a:rPr lang="en-GB" altLang="en-US" smtClean="0"/>
              <a:t>15 November 2016</a:t>
            </a:fld>
            <a:endParaRPr lang="en-GB" altLang="en-US" dirty="0"/>
          </a:p>
        </p:txBody>
      </p:sp>
    </p:spTree>
    <p:extLst>
      <p:ext uri="{BB962C8B-B14F-4D97-AF65-F5344CB8AC3E}">
        <p14:creationId xmlns:p14="http://schemas.microsoft.com/office/powerpoint/2010/main" val="243082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025525"/>
            <a:ext cx="84566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373764" name="Rectangle 4"/>
          <p:cNvSpPr>
            <a:spLocks noGrp="1" noChangeArrowheads="1"/>
          </p:cNvSpPr>
          <p:nvPr>
            <p:ph type="ftr" sz="quarter" idx="3"/>
          </p:nvPr>
        </p:nvSpPr>
        <p:spPr bwMode="auto">
          <a:xfrm>
            <a:off x="757238" y="6405563"/>
            <a:ext cx="64785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lnSpc>
                <a:spcPts val="1200"/>
              </a:lnSpc>
              <a:defRPr sz="1100">
                <a:solidFill>
                  <a:schemeClr val="tx1"/>
                </a:solidFill>
              </a:defRPr>
            </a:lvl1pPr>
          </a:lstStyle>
          <a:p>
            <a:pPr>
              <a:defRPr/>
            </a:pPr>
            <a:r>
              <a:rPr lang="en-GB" altLang="en-US" smtClean="0"/>
              <a:t>eAF version 1.20 webinar for industry</a:t>
            </a:r>
            <a:endParaRPr lang="en-GB" altLang="en-US"/>
          </a:p>
        </p:txBody>
      </p:sp>
      <p:sp>
        <p:nvSpPr>
          <p:cNvPr id="373768" name="Rectangle 8"/>
          <p:cNvSpPr>
            <a:spLocks noGrp="1" noChangeArrowheads="1"/>
          </p:cNvSpPr>
          <p:nvPr>
            <p:ph type="dt" sz="half" idx="2"/>
          </p:nvPr>
        </p:nvSpPr>
        <p:spPr bwMode="auto">
          <a:xfrm>
            <a:off x="7377113" y="6405563"/>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1100">
                <a:solidFill>
                  <a:schemeClr val="tx1"/>
                </a:solidFill>
              </a:defRPr>
            </a:lvl1pPr>
          </a:lstStyle>
          <a:p>
            <a:pPr>
              <a:defRPr/>
            </a:pPr>
            <a:fld id="{D1372B9E-F825-4835-BA78-B5F641254E2B}" type="datetime4">
              <a:rPr lang="en-GB" altLang="en-US" smtClean="0"/>
              <a:t>15 November 2016</a:t>
            </a:fld>
            <a:endParaRPr lang="en-GB" altLang="en-US" dirty="0"/>
          </a:p>
        </p:txBody>
      </p:sp>
      <p:sp>
        <p:nvSpPr>
          <p:cNvPr id="1030" name="Rectangle 14"/>
          <p:cNvSpPr>
            <a:spLocks noChangeArrowheads="1"/>
          </p:cNvSpPr>
          <p:nvPr/>
        </p:nvSpPr>
        <p:spPr bwMode="auto">
          <a:xfrm>
            <a:off x="0" y="6732588"/>
            <a:ext cx="9144000" cy="12541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smtClean="0"/>
          </a:p>
        </p:txBody>
      </p:sp>
      <p:sp>
        <p:nvSpPr>
          <p:cNvPr id="1031" name="Rectangle 15"/>
          <p:cNvSpPr>
            <a:spLocks noChangeArrowheads="1"/>
          </p:cNvSpPr>
          <p:nvPr/>
        </p:nvSpPr>
        <p:spPr bwMode="auto">
          <a:xfrm>
            <a:off x="0" y="0"/>
            <a:ext cx="9144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smtClean="0"/>
          </a:p>
        </p:txBody>
      </p:sp>
      <p:pic>
        <p:nvPicPr>
          <p:cNvPr id="1032" name="Picture 16" descr="emea_REV_en_std_cent_Powerpoi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9600" y="68263"/>
            <a:ext cx="182403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7"/>
          <p:cNvSpPr>
            <a:spLocks noChangeShapeType="1"/>
          </p:cNvSpPr>
          <p:nvPr/>
        </p:nvSpPr>
        <p:spPr bwMode="auto">
          <a:xfrm>
            <a:off x="0" y="676275"/>
            <a:ext cx="9144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4" name="Line 19"/>
          <p:cNvSpPr>
            <a:spLocks noChangeShapeType="1"/>
          </p:cNvSpPr>
          <p:nvPr/>
        </p:nvSpPr>
        <p:spPr bwMode="auto">
          <a:xfrm>
            <a:off x="0" y="673258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5" name="Rectangle 21"/>
          <p:cNvSpPr>
            <a:spLocks noGrp="1" noChangeArrowheads="1"/>
          </p:cNvSpPr>
          <p:nvPr>
            <p:ph type="body" idx="1"/>
          </p:nvPr>
        </p:nvSpPr>
        <p:spPr bwMode="auto">
          <a:xfrm>
            <a:off x="358775" y="2159000"/>
            <a:ext cx="8456613"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Normal text – Verdana, 20pt regular, ls 28pt, ap 12pt, black.</a:t>
            </a:r>
          </a:p>
          <a:p>
            <a:pPr lvl="1"/>
            <a:r>
              <a:rPr lang="en-GB" altLang="en-US" smtClean="0"/>
              <a:t>Title – Verdana, 28pt regular, ls 36pt, blue (0,51,153).</a:t>
            </a:r>
          </a:p>
          <a:p>
            <a:pPr lvl="1"/>
            <a:r>
              <a:rPr lang="en-GB" altLang="en-US" smtClean="0"/>
              <a:t>Subtitle – Verdana, 24pt bold (apply manually), ls 36pt, blue (0,51,153).</a:t>
            </a:r>
          </a:p>
          <a:p>
            <a:pPr lvl="1"/>
            <a:r>
              <a:rPr lang="en-GB" altLang="en-US" smtClean="0"/>
              <a:t>Bullets level 1 – Verdana, 18pt regular, ls 24pt, ap 8pt, black.</a:t>
            </a:r>
          </a:p>
          <a:p>
            <a:pPr lvl="2"/>
            <a:r>
              <a:rPr lang="en-GB" altLang="en-US" smtClean="0"/>
              <a:t>Bullets level 2 – Verdana, 16pt regular, ls 24pt, ap 6pt, black.</a:t>
            </a:r>
          </a:p>
          <a:p>
            <a:pPr lvl="3"/>
            <a:r>
              <a:rPr lang="en-GB" altLang="en-US" smtClean="0"/>
              <a:t>Bullets level 3 – Verdana, 14pt regular, ls 20pt, ap 6pt, black.</a:t>
            </a:r>
          </a:p>
          <a:p>
            <a:pPr lvl="4"/>
            <a:r>
              <a:rPr lang="en-GB" altLang="en-US" smtClean="0"/>
              <a:t>Bullets level 4 – Verdana, 14pt regular, ls 20pt, ap 6pt, black.</a:t>
            </a:r>
          </a:p>
          <a:p>
            <a:pPr lvl="0"/>
            <a:r>
              <a:rPr lang="en-GB" altLang="en-US" smtClean="0"/>
              <a:t>Note: Use 'Increase indent' button to apply bullets, not bullets button, otherwise indentation of bullets is incorrect.</a:t>
            </a:r>
          </a:p>
        </p:txBody>
      </p:sp>
      <p:sp>
        <p:nvSpPr>
          <p:cNvPr id="12" name="Rectangle 5"/>
          <p:cNvSpPr>
            <a:spLocks noGrp="1" noChangeArrowheads="1"/>
          </p:cNvSpPr>
          <p:nvPr>
            <p:ph type="sldNum" sz="quarter" idx="4"/>
          </p:nvPr>
        </p:nvSpPr>
        <p:spPr>
          <a:xfrm>
            <a:off x="251520" y="6405562"/>
            <a:ext cx="648071" cy="263798"/>
          </a:xfrm>
          <a:prstGeom prst="rect">
            <a:avLst/>
          </a:prstGeom>
          <a:ln/>
        </p:spPr>
        <p:txBody>
          <a:bodyPr anchor="ctr" anchorCtr="0"/>
          <a:lstStyle>
            <a:lvl1pPr>
              <a:defRPr sz="1200">
                <a:latin typeface="Calibri" panose="020F0502020204030204" pitchFamily="34" charset="0"/>
                <a:cs typeface="Calibri" panose="020F0502020204030204" pitchFamily="34" charset="0"/>
              </a:defRPr>
            </a:lvl1pPr>
          </a:lstStyle>
          <a:p>
            <a:pPr>
              <a:defRPr/>
            </a:pPr>
            <a:fld id="{C169EE18-BC7E-4CD5-83B5-E16BDAEFDBD8}" type="slidenum">
              <a:rPr lang="en-GB" altLang="en-US" smtClean="0"/>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hyperlink" Target="http://esubmission.ema.europa.eu/eaf/docs/eAF%20Question%20and%20Answers%2014.6.2016.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ma.eu/91.html" TargetMode="External"/><Relationship Id="rId2" Type="http://schemas.openxmlformats.org/officeDocument/2006/relationships/hyperlink" Target="http://esubmission.ema.europa.eu/ea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servicedesk.ema.europa.eu/" TargetMode="External"/><Relationship Id="rId4" Type="http://schemas.openxmlformats.org/officeDocument/2006/relationships/hyperlink" Target="http://www.hma.eu/161.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ec.europa.eu/health/documents/eudralex/vol-6/index_en.htm" TargetMode="External"/><Relationship Id="rId2" Type="http://schemas.openxmlformats.org/officeDocument/2006/relationships/hyperlink" Target="http://ec.europa.eu/health/documents/eudralex/vol-2"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submission.ema.europa.eu/eaf/index.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de-DE" sz="2800" dirty="0" smtClean="0"/>
              <a:t>How to complete an eAF based on version 1.20</a:t>
            </a:r>
            <a:endParaRPr lang="en-US" altLang="en-US" dirty="0" smtClean="0"/>
          </a:p>
        </p:txBody>
      </p:sp>
      <p:sp>
        <p:nvSpPr>
          <p:cNvPr id="4099" name="Rectangle 3"/>
          <p:cNvSpPr>
            <a:spLocks noGrp="1" noChangeArrowheads="1"/>
          </p:cNvSpPr>
          <p:nvPr>
            <p:ph type="subTitle" idx="1"/>
          </p:nvPr>
        </p:nvSpPr>
        <p:spPr/>
        <p:txBody>
          <a:bodyPr/>
          <a:lstStyle/>
          <a:p>
            <a:pPr marL="0" indent="0" eaLnBrk="1" hangingPunct="1"/>
            <a:r>
              <a:rPr lang="en-GB" altLang="de-DE" dirty="0" smtClean="0"/>
              <a:t>Webinar for the usage of an eAF for submissions of human and veterinary applications</a:t>
            </a:r>
          </a:p>
          <a:p>
            <a:pPr marL="0" indent="0" eaLnBrk="1" hangingPunct="1"/>
            <a:endParaRPr lang="en-US" altLang="en-US" dirty="0" smtClean="0"/>
          </a:p>
        </p:txBody>
      </p:sp>
      <p:sp>
        <p:nvSpPr>
          <p:cNvPr id="4100" name="Text Box 4"/>
          <p:cNvSpPr txBox="1">
            <a:spLocks noChangeArrowheads="1"/>
          </p:cNvSpPr>
          <p:nvPr/>
        </p:nvSpPr>
        <p:spPr bwMode="auto">
          <a:xfrm>
            <a:off x="394988" y="5805264"/>
            <a:ext cx="7417372" cy="64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2000"/>
              </a:lnSpc>
            </a:pPr>
            <a:r>
              <a:rPr lang="en-GB" altLang="de-DE" sz="1200" dirty="0"/>
              <a:t>Presented by: Georg </a:t>
            </a:r>
            <a:r>
              <a:rPr lang="en-GB" altLang="de-DE" sz="1200" dirty="0" smtClean="0"/>
              <a:t>Neuwirther (AGES), </a:t>
            </a:r>
            <a:r>
              <a:rPr lang="en-GB" altLang="de-DE" sz="1200" dirty="0"/>
              <a:t>Klaus </a:t>
            </a:r>
            <a:r>
              <a:rPr lang="en-GB" altLang="de-DE" sz="1200" dirty="0" smtClean="0"/>
              <a:t>Menges (BfArM) </a:t>
            </a:r>
            <a:r>
              <a:rPr lang="en-GB" altLang="de-DE" sz="1200" dirty="0"/>
              <a:t>and Kristiina </a:t>
            </a:r>
            <a:r>
              <a:rPr lang="en-GB" altLang="de-DE" sz="1200" dirty="0" smtClean="0"/>
              <a:t>Puusaari (EMA)          June 2016</a:t>
            </a:r>
            <a:endParaRPr lang="en-GB" altLang="de-DE"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24236"/>
            <a:ext cx="14573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024236"/>
            <a:ext cx="1693332"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300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GB" altLang="de-DE" dirty="0" smtClean="0">
                <a:solidFill>
                  <a:schemeClr val="bg1"/>
                </a:solidFill>
              </a:rPr>
              <a:t>Example Strength</a:t>
            </a:r>
          </a:p>
        </p:txBody>
      </p:sp>
      <p:sp>
        <p:nvSpPr>
          <p:cNvPr id="3" name="Content Placeholder 2"/>
          <p:cNvSpPr>
            <a:spLocks noGrp="1"/>
          </p:cNvSpPr>
          <p:nvPr>
            <p:ph idx="1"/>
          </p:nvPr>
        </p:nvSpPr>
        <p:spPr>
          <a:xfrm>
            <a:off x="395288" y="852488"/>
            <a:ext cx="8456612" cy="1856432"/>
          </a:xfrm>
        </p:spPr>
        <p:txBody>
          <a:bodyPr/>
          <a:lstStyle/>
          <a:p>
            <a:pPr marL="342900" indent="-342900" eaLnBrk="1" hangingPunct="1">
              <a:buFont typeface="Arial" panose="020B0604020202020204" pitchFamily="34" charset="0"/>
              <a:buChar char="•"/>
              <a:defRPr/>
            </a:pPr>
            <a:r>
              <a:rPr lang="en-GB" u="sng" dirty="0" smtClean="0"/>
              <a:t>Strength: </a:t>
            </a:r>
          </a:p>
          <a:p>
            <a:pPr>
              <a:lnSpc>
                <a:spcPct val="100000"/>
              </a:lnSpc>
              <a:defRPr/>
            </a:pPr>
            <a:r>
              <a:rPr lang="en-GB" dirty="0"/>
              <a:t>For fixed dose combinations the strengths can be separated with forward slash or plus sign e.g. 100/500, </a:t>
            </a:r>
            <a:r>
              <a:rPr lang="en-GB" dirty="0" smtClean="0"/>
              <a:t>100+500, by </a:t>
            </a:r>
            <a:r>
              <a:rPr lang="en-GB" dirty="0"/>
              <a:t>typing </a:t>
            </a:r>
            <a:r>
              <a:rPr lang="en-GB" dirty="0" smtClean="0"/>
              <a:t>substance a 100/ substance b 500 </a:t>
            </a:r>
          </a:p>
          <a:p>
            <a:pPr>
              <a:lnSpc>
                <a:spcPct val="100000"/>
              </a:lnSpc>
              <a:defRPr/>
            </a:pPr>
            <a:r>
              <a:rPr lang="en-GB" dirty="0" smtClean="0"/>
              <a:t>Alternatively, if the strength information is complex it may be inserted on a the footnote.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828" y="3429000"/>
            <a:ext cx="594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3101602"/>
            <a:ext cx="1944216" cy="356508"/>
          </a:xfrm>
          <a:prstGeom prst="rect">
            <a:avLst/>
          </a:prstGeom>
          <a:noFill/>
        </p:spPr>
        <p:txBody>
          <a:bodyPr wrap="square" rtlCol="0">
            <a:spAutoFit/>
          </a:bodyPr>
          <a:lstStyle/>
          <a:p>
            <a:pPr algn="l"/>
            <a:r>
              <a:rPr lang="en-GB" b="1" dirty="0" smtClean="0"/>
              <a:t>Example 1</a:t>
            </a:r>
          </a:p>
        </p:txBody>
      </p:sp>
      <p:sp>
        <p:nvSpPr>
          <p:cNvPr id="4" name="Fußzeilenplatzhalter 3"/>
          <p:cNvSpPr>
            <a:spLocks noGrp="1"/>
          </p:cNvSpPr>
          <p:nvPr>
            <p:ph type="ftr" sz="quarter" idx="11"/>
          </p:nvPr>
        </p:nvSpPr>
        <p:spPr>
          <a:xfrm>
            <a:off x="811195" y="6254750"/>
            <a:ext cx="6336233" cy="292100"/>
          </a:xfrm>
        </p:spPr>
        <p:txBody>
          <a:bodyPr/>
          <a:lstStyle/>
          <a:p>
            <a:pPr>
              <a:defRPr/>
            </a:pPr>
            <a:r>
              <a:rPr lang="en-GB" altLang="en-US" dirty="0" smtClean="0"/>
              <a:t>eAF version 1.20 webinar for industry</a:t>
            </a:r>
            <a:endParaRPr lang="en-GB" altLang="en-US" dirty="0"/>
          </a:p>
        </p:txBody>
      </p:sp>
      <p:sp>
        <p:nvSpPr>
          <p:cNvPr id="6" name="Slide Number Placeholder 5"/>
          <p:cNvSpPr>
            <a:spLocks noGrp="1"/>
          </p:cNvSpPr>
          <p:nvPr>
            <p:ph type="sldNum" sz="quarter" idx="12"/>
          </p:nvPr>
        </p:nvSpPr>
        <p:spPr/>
        <p:txBody>
          <a:bodyPr/>
          <a:lstStyle/>
          <a:p>
            <a:pPr>
              <a:defRPr/>
            </a:pPr>
            <a:fld id="{C169EE18-BC7E-4CD5-83B5-E16BDAEFDBD8}" type="slidenum">
              <a:rPr lang="en-GB" altLang="en-US" smtClean="0"/>
              <a:pPr>
                <a:defRPr/>
              </a:pPr>
              <a:t>10</a:t>
            </a:fld>
            <a:endParaRPr lang="en-GB" altLang="en-US" dirty="0"/>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227" y="5157192"/>
            <a:ext cx="469900" cy="1530350"/>
          </a:xfrm>
          <a:prstGeom prst="rect">
            <a:avLst/>
          </a:prstGeom>
          <a:solidFill>
            <a:schemeClr val="accent2">
              <a:lumMod val="60000"/>
              <a:lumOff val="40000"/>
            </a:schemeClr>
          </a:solidFill>
          <a:ln>
            <a:noFill/>
          </a:ln>
          <a:effectLst/>
          <a:extLst/>
        </p:spPr>
      </p:pic>
    </p:spTree>
    <p:extLst>
      <p:ext uri="{BB962C8B-B14F-4D97-AF65-F5344CB8AC3E}">
        <p14:creationId xmlns:p14="http://schemas.microsoft.com/office/powerpoint/2010/main" val="396914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GB" altLang="de-DE" dirty="0">
                <a:solidFill>
                  <a:schemeClr val="bg1"/>
                </a:solidFill>
              </a:rPr>
              <a:t>Example Strength</a:t>
            </a:r>
            <a:endParaRPr lang="en-GB" altLang="de-DE" dirty="0" smtClean="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900" y="3638743"/>
            <a:ext cx="7010484" cy="285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70" y="746002"/>
            <a:ext cx="2016224" cy="356508"/>
          </a:xfrm>
          <a:prstGeom prst="rect">
            <a:avLst/>
          </a:prstGeom>
          <a:noFill/>
        </p:spPr>
        <p:txBody>
          <a:bodyPr wrap="square" rtlCol="0">
            <a:spAutoFit/>
          </a:bodyPr>
          <a:lstStyle/>
          <a:p>
            <a:r>
              <a:rPr lang="en-GB" dirty="0"/>
              <a:t>Example </a:t>
            </a:r>
            <a:r>
              <a:rPr lang="en-GB" dirty="0" smtClean="0"/>
              <a:t>2</a:t>
            </a:r>
            <a:endParaRPr lang="en-GB" dirty="0"/>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096856"/>
            <a:ext cx="7441856" cy="27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494" y="3616774"/>
            <a:ext cx="1584176" cy="356508"/>
          </a:xfrm>
          <a:prstGeom prst="rect">
            <a:avLst/>
          </a:prstGeom>
          <a:noFill/>
        </p:spPr>
        <p:txBody>
          <a:bodyPr wrap="square" rtlCol="0">
            <a:spAutoFit/>
          </a:bodyPr>
          <a:lstStyle/>
          <a:p>
            <a:r>
              <a:rPr lang="en-GB" dirty="0"/>
              <a:t>Example </a:t>
            </a:r>
            <a:r>
              <a:rPr lang="en-GB" dirty="0" smtClean="0"/>
              <a:t>3</a:t>
            </a:r>
            <a:endParaRPr lang="en-GB" dirty="0"/>
          </a:p>
        </p:txBody>
      </p:sp>
      <p:sp>
        <p:nvSpPr>
          <p:cNvPr id="3" name="Fußzeilenplatzhalter 2"/>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6" name="Slide Number Placeholder 5"/>
          <p:cNvSpPr>
            <a:spLocks noGrp="1"/>
          </p:cNvSpPr>
          <p:nvPr>
            <p:ph type="sldNum" sz="quarter" idx="12"/>
          </p:nvPr>
        </p:nvSpPr>
        <p:spPr/>
        <p:txBody>
          <a:bodyPr/>
          <a:lstStyle/>
          <a:p>
            <a:pPr>
              <a:defRPr/>
            </a:pPr>
            <a:fld id="{C169EE18-BC7E-4CD5-83B5-E16BDAEFDBD8}" type="slidenum">
              <a:rPr lang="en-GB" altLang="en-US" smtClean="0"/>
              <a:pPr>
                <a:defRPr/>
              </a:pPr>
              <a:t>11</a:t>
            </a:fld>
            <a:endParaRPr lang="en-GB" altLang="en-US" dirty="0"/>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665" y="3212976"/>
            <a:ext cx="469900" cy="1530350"/>
          </a:xfrm>
          <a:prstGeom prst="rect">
            <a:avLst/>
          </a:prstGeom>
          <a:solidFill>
            <a:schemeClr val="accent2">
              <a:lumMod val="60000"/>
              <a:lumOff val="40000"/>
            </a:schemeClr>
          </a:solidFill>
          <a:ln>
            <a:noFill/>
          </a:ln>
          <a:effectLs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131" y="5589240"/>
            <a:ext cx="469900" cy="765175"/>
          </a:xfrm>
          <a:prstGeom prst="rect">
            <a:avLst/>
          </a:prstGeom>
          <a:solidFill>
            <a:schemeClr val="accent2">
              <a:lumMod val="60000"/>
              <a:lumOff val="40000"/>
            </a:schemeClr>
          </a:solidFill>
          <a:ln>
            <a:noFill/>
          </a:ln>
          <a:effectLst/>
          <a:extLst/>
        </p:spPr>
      </p:pic>
    </p:spTree>
    <p:extLst>
      <p:ext uri="{BB962C8B-B14F-4D97-AF65-F5344CB8AC3E}">
        <p14:creationId xmlns:p14="http://schemas.microsoft.com/office/powerpoint/2010/main" val="224055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GB" altLang="de-DE" dirty="0" smtClean="0">
                <a:solidFill>
                  <a:schemeClr val="bg1"/>
                </a:solidFill>
              </a:rPr>
              <a:t>Comment List Boxes</a:t>
            </a:r>
          </a:p>
        </p:txBody>
      </p:sp>
      <p:sp>
        <p:nvSpPr>
          <p:cNvPr id="3" name="Content Placeholder 2"/>
          <p:cNvSpPr>
            <a:spLocks noGrp="1"/>
          </p:cNvSpPr>
          <p:nvPr>
            <p:ph idx="1"/>
          </p:nvPr>
        </p:nvSpPr>
        <p:spPr>
          <a:xfrm>
            <a:off x="395288" y="852488"/>
            <a:ext cx="8456612" cy="1640408"/>
          </a:xfrm>
        </p:spPr>
        <p:txBody>
          <a:bodyPr/>
          <a:lstStyle/>
          <a:p>
            <a:pPr marL="342900" indent="-342900" eaLnBrk="1" hangingPunct="1">
              <a:buFont typeface="Arial" panose="020B0604020202020204" pitchFamily="34" charset="0"/>
              <a:buChar char="•"/>
              <a:defRPr/>
            </a:pPr>
            <a:r>
              <a:rPr lang="en-GB" u="sng" dirty="0" smtClean="0"/>
              <a:t>Pharmaceutical form and Unit:</a:t>
            </a:r>
          </a:p>
          <a:p>
            <a:pPr>
              <a:lnSpc>
                <a:spcPct val="100000"/>
              </a:lnSpc>
              <a:defRPr/>
            </a:pPr>
            <a:r>
              <a:rPr lang="en-GB" dirty="0"/>
              <a:t>The drop down list component is unable to support multi-character </a:t>
            </a:r>
            <a:r>
              <a:rPr lang="en-GB" dirty="0" smtClean="0"/>
              <a:t>filtering. You can only type the </a:t>
            </a:r>
            <a:r>
              <a:rPr lang="en-GB" u="sng" dirty="0" smtClean="0"/>
              <a:t>first letter </a:t>
            </a:r>
            <a:r>
              <a:rPr lang="en-GB" dirty="0" smtClean="0"/>
              <a:t>of the pharmaceutical form or the unit and then scroll down the list using the arrow button or the mouse. </a:t>
            </a:r>
          </a:p>
          <a:p>
            <a:pPr>
              <a:defRPr/>
            </a:pPr>
            <a:endParaRPr lang="en-GB" dirty="0" smtClean="0"/>
          </a:p>
          <a:p>
            <a:pPr eaLnBrk="1" hangingPunct="1">
              <a:defRPr/>
            </a:pPr>
            <a:endParaRPr lang="en-GB"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3" y="3429000"/>
            <a:ext cx="5953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8017" y="2808686"/>
            <a:ext cx="4392488" cy="356508"/>
          </a:xfrm>
          <a:prstGeom prst="rect">
            <a:avLst/>
          </a:prstGeom>
          <a:noFill/>
        </p:spPr>
        <p:txBody>
          <a:bodyPr wrap="square" rtlCol="0">
            <a:spAutoFit/>
          </a:bodyPr>
          <a:lstStyle/>
          <a:p>
            <a:r>
              <a:rPr lang="en-GB" dirty="0" smtClean="0"/>
              <a:t>Example 1(pharmaceutical form): </a:t>
            </a:r>
            <a:endParaRPr lang="en-GB"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254353" y="4554959"/>
            <a:ext cx="4699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6" name="Slide Number Placeholder 5"/>
          <p:cNvSpPr>
            <a:spLocks noGrp="1"/>
          </p:cNvSpPr>
          <p:nvPr>
            <p:ph type="sldNum" sz="quarter" idx="12"/>
          </p:nvPr>
        </p:nvSpPr>
        <p:spPr/>
        <p:txBody>
          <a:bodyPr/>
          <a:lstStyle/>
          <a:p>
            <a:pPr>
              <a:defRPr/>
            </a:pPr>
            <a:fld id="{C169EE18-BC7E-4CD5-83B5-E16BDAEFDBD8}" type="slidenum">
              <a:rPr lang="en-GB" altLang="en-US" smtClean="0"/>
              <a:pPr>
                <a:defRPr/>
              </a:pPr>
              <a:t>12</a:t>
            </a:fld>
            <a:endParaRPr lang="en-GB" altLang="en-US" dirty="0"/>
          </a:p>
        </p:txBody>
      </p:sp>
    </p:spTree>
    <p:extLst>
      <p:ext uri="{BB962C8B-B14F-4D97-AF65-F5344CB8AC3E}">
        <p14:creationId xmlns:p14="http://schemas.microsoft.com/office/powerpoint/2010/main" val="550585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Live Demo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990600"/>
            <a:ext cx="5940698" cy="536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Slide Number Placeholder 3"/>
          <p:cNvSpPr>
            <a:spLocks noGrp="1"/>
          </p:cNvSpPr>
          <p:nvPr>
            <p:ph type="sldNum" sz="quarter" idx="12"/>
          </p:nvPr>
        </p:nvSpPr>
        <p:spPr/>
        <p:txBody>
          <a:bodyPr/>
          <a:lstStyle/>
          <a:p>
            <a:pPr>
              <a:defRPr/>
            </a:pPr>
            <a:fld id="{C169EE18-BC7E-4CD5-83B5-E16BDAEFDBD8}" type="slidenum">
              <a:rPr lang="en-GB" altLang="en-US" smtClean="0"/>
              <a:pPr>
                <a:defRPr/>
              </a:pPr>
              <a:t>13</a:t>
            </a:fld>
            <a:endParaRPr lang="en-GB" altLang="en-US" dirty="0"/>
          </a:p>
        </p:txBody>
      </p:sp>
    </p:spTree>
    <p:extLst>
      <p:ext uri="{BB962C8B-B14F-4D97-AF65-F5344CB8AC3E}">
        <p14:creationId xmlns:p14="http://schemas.microsoft.com/office/powerpoint/2010/main" val="401764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Live Demo / Result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63" y="957263"/>
            <a:ext cx="58864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Slide Number Placeholder 3"/>
          <p:cNvSpPr>
            <a:spLocks noGrp="1"/>
          </p:cNvSpPr>
          <p:nvPr>
            <p:ph type="sldNum" sz="quarter" idx="12"/>
          </p:nvPr>
        </p:nvSpPr>
        <p:spPr/>
        <p:txBody>
          <a:bodyPr/>
          <a:lstStyle/>
          <a:p>
            <a:pPr>
              <a:defRPr/>
            </a:pPr>
            <a:fld id="{C169EE18-BC7E-4CD5-83B5-E16BDAEFDBD8}" type="slidenum">
              <a:rPr lang="en-GB" altLang="en-US" smtClean="0"/>
              <a:pPr>
                <a:defRPr/>
              </a:pPr>
              <a:t>14</a:t>
            </a:fld>
            <a:endParaRPr lang="en-GB" altLang="en-US" dirty="0"/>
          </a:p>
        </p:txBody>
      </p:sp>
    </p:spTree>
    <p:extLst>
      <p:ext uri="{BB962C8B-B14F-4D97-AF65-F5344CB8AC3E}">
        <p14:creationId xmlns:p14="http://schemas.microsoft.com/office/powerpoint/2010/main" val="2955563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16024" y="2996952"/>
            <a:ext cx="7772400" cy="1362075"/>
          </a:xfrm>
        </p:spPr>
        <p:txBody>
          <a:bodyPr/>
          <a:lstStyle/>
          <a:p>
            <a:pPr algn="ctr">
              <a:defRPr/>
            </a:pPr>
            <a:r>
              <a:rPr lang="en-GB" sz="3600" dirty="0"/>
              <a:t>Initial MAA form </a:t>
            </a:r>
            <a:r>
              <a:rPr lang="en-GB" sz="3600" dirty="0" smtClean="0"/>
              <a:t/>
            </a:r>
            <a:br>
              <a:rPr lang="en-GB" sz="3600" dirty="0" smtClean="0"/>
            </a:br>
            <a:r>
              <a:rPr lang="en-GB" sz="3600" dirty="0" smtClean="0"/>
              <a:t>human</a:t>
            </a:r>
            <a:endParaRPr lang="en-GB" sz="3600" dirty="0"/>
          </a:p>
        </p:txBody>
      </p:sp>
      <p:sp>
        <p:nvSpPr>
          <p:cNvPr id="6147" name="Foliennummernplatzhalt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1F888DC8-15A3-431B-A4FE-F2144353F405}" type="slidenum">
              <a:rPr lang="en-GB" altLang="en-US" sz="1100" smtClean="0"/>
              <a:pPr eaLnBrk="1" hangingPunct="1">
                <a:lnSpc>
                  <a:spcPts val="1200"/>
                </a:lnSpc>
                <a:spcAft>
                  <a:spcPct val="0"/>
                </a:spcAft>
                <a:buClrTx/>
              </a:pPr>
              <a:t>15</a:t>
            </a:fld>
            <a:endParaRPr lang="en-GB" altLang="en-US" sz="110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pPr>
              <a:defRPr/>
            </a:pPr>
            <a:r>
              <a:rPr lang="en-GB" altLang="en-US" dirty="0" smtClean="0"/>
              <a:t>eAF version 1.20 webinar for industry</a:t>
            </a:r>
            <a:endParaRPr lang="en-GB" altLang="en-US" dirty="0"/>
          </a:p>
        </p:txBody>
      </p:sp>
    </p:spTree>
    <p:extLst>
      <p:ext uri="{BB962C8B-B14F-4D97-AF65-F5344CB8AC3E}">
        <p14:creationId xmlns:p14="http://schemas.microsoft.com/office/powerpoint/2010/main" val="2447492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pPr eaLnBrk="1" hangingPunct="1"/>
            <a:r>
              <a:rPr lang="en-GB" altLang="de-DE" dirty="0">
                <a:solidFill>
                  <a:schemeClr val="bg1"/>
                </a:solidFill>
              </a:rPr>
              <a:t>Topics being addressed</a:t>
            </a:r>
          </a:p>
        </p:txBody>
      </p:sp>
      <p:sp>
        <p:nvSpPr>
          <p:cNvPr id="3" name="Content Placeholder 2"/>
          <p:cNvSpPr>
            <a:spLocks noGrp="1"/>
          </p:cNvSpPr>
          <p:nvPr>
            <p:ph idx="1"/>
          </p:nvPr>
        </p:nvSpPr>
        <p:spPr>
          <a:xfrm>
            <a:off x="251520" y="908720"/>
            <a:ext cx="8600380" cy="5148262"/>
          </a:xfrm>
        </p:spPr>
        <p:txBody>
          <a:bodyPr/>
          <a:lstStyle/>
          <a:p>
            <a:pPr marL="342900" indent="-342900">
              <a:lnSpc>
                <a:spcPct val="100000"/>
              </a:lnSpc>
              <a:spcAft>
                <a:spcPts val="600"/>
              </a:spcAft>
              <a:buFont typeface="Arial" panose="020B0604020202020204" pitchFamily="34" charset="0"/>
              <a:buChar char="•"/>
              <a:defRPr/>
            </a:pPr>
            <a:r>
              <a:rPr lang="en-US" sz="1800" dirty="0"/>
              <a:t>No hyperlinks in the form</a:t>
            </a:r>
          </a:p>
          <a:p>
            <a:pPr marL="342900" indent="-342900">
              <a:lnSpc>
                <a:spcPct val="100000"/>
              </a:lnSpc>
              <a:spcAft>
                <a:spcPts val="600"/>
              </a:spcAft>
              <a:buFont typeface="Arial" panose="020B0604020202020204" pitchFamily="34" charset="0"/>
              <a:buChar char="•"/>
              <a:defRPr/>
            </a:pPr>
            <a:r>
              <a:rPr lang="en-US" sz="1800" dirty="0"/>
              <a:t>Structure of the address fields and extended options to copy content</a:t>
            </a:r>
          </a:p>
          <a:p>
            <a:pPr marL="342900" indent="-342900">
              <a:lnSpc>
                <a:spcPct val="100000"/>
              </a:lnSpc>
              <a:spcAft>
                <a:spcPts val="600"/>
              </a:spcAft>
              <a:buFont typeface="Arial" panose="020B0604020202020204" pitchFamily="34" charset="0"/>
              <a:buChar char="•"/>
              <a:defRPr/>
            </a:pPr>
            <a:r>
              <a:rPr lang="en-US" sz="1800" dirty="0"/>
              <a:t>File name convention to support differentiation of </a:t>
            </a:r>
            <a:r>
              <a:rPr lang="en-US" sz="1800" dirty="0" err="1"/>
              <a:t>eAF</a:t>
            </a:r>
            <a:r>
              <a:rPr lang="en-US" sz="1800" dirty="0"/>
              <a:t> and annexes in the eCTD</a:t>
            </a:r>
          </a:p>
          <a:p>
            <a:pPr marL="342900" indent="-342900">
              <a:lnSpc>
                <a:spcPct val="100000"/>
              </a:lnSpc>
              <a:spcAft>
                <a:spcPts val="600"/>
              </a:spcAft>
              <a:buFont typeface="Arial" panose="020B0604020202020204" pitchFamily="34" charset="0"/>
              <a:buChar char="•"/>
              <a:defRPr/>
            </a:pPr>
            <a:r>
              <a:rPr lang="en-US" sz="1800" dirty="0" err="1"/>
              <a:t>eAF</a:t>
            </a:r>
            <a:r>
              <a:rPr lang="en-US" sz="1800" dirty="0"/>
              <a:t> will not change national legal requirements on wet signatures</a:t>
            </a:r>
          </a:p>
          <a:p>
            <a:pPr marL="342900" indent="-342900">
              <a:lnSpc>
                <a:spcPct val="100000"/>
              </a:lnSpc>
              <a:spcAft>
                <a:spcPts val="600"/>
              </a:spcAft>
              <a:buFont typeface="Arial" panose="020B0604020202020204" pitchFamily="34" charset="0"/>
              <a:buChar char="•"/>
              <a:defRPr/>
            </a:pPr>
            <a:r>
              <a:rPr lang="en-US" sz="1800" dirty="0"/>
              <a:t>Member states selection of 'all' and adjustment of single entries</a:t>
            </a:r>
          </a:p>
          <a:p>
            <a:pPr marL="342900" indent="-342900">
              <a:lnSpc>
                <a:spcPct val="100000"/>
              </a:lnSpc>
              <a:spcAft>
                <a:spcPts val="600"/>
              </a:spcAft>
              <a:buFont typeface="Arial" panose="020B0604020202020204" pitchFamily="34" charset="0"/>
              <a:buChar char="•"/>
              <a:defRPr/>
            </a:pPr>
            <a:r>
              <a:rPr lang="en-US" sz="1800" dirty="0"/>
              <a:t>Structure of strength name field in value and unit of measurement</a:t>
            </a:r>
          </a:p>
          <a:p>
            <a:pPr marL="342900" indent="-342900">
              <a:lnSpc>
                <a:spcPct val="100000"/>
              </a:lnSpc>
              <a:spcAft>
                <a:spcPts val="600"/>
              </a:spcAft>
              <a:buFont typeface="Arial" panose="020B0604020202020204" pitchFamily="34" charset="0"/>
              <a:buChar char="•"/>
              <a:defRPr/>
            </a:pPr>
            <a:r>
              <a:rPr lang="en-US" sz="1800" dirty="0"/>
              <a:t>Some advice in regard to container and closure systems, material</a:t>
            </a:r>
          </a:p>
          <a:p>
            <a:pPr marL="342900" indent="-342900">
              <a:lnSpc>
                <a:spcPct val="100000"/>
              </a:lnSpc>
              <a:spcAft>
                <a:spcPts val="600"/>
              </a:spcAft>
              <a:buFont typeface="Arial" panose="020B0604020202020204" pitchFamily="34" charset="0"/>
              <a:buChar char="•"/>
              <a:defRPr/>
            </a:pPr>
            <a:r>
              <a:rPr lang="en-US" sz="1800" dirty="0"/>
              <a:t>Usage of free text fields to describe manufacturer tasks</a:t>
            </a:r>
          </a:p>
          <a:p>
            <a:pPr marL="342900" indent="-342900">
              <a:lnSpc>
                <a:spcPct val="100000"/>
              </a:lnSpc>
              <a:spcAft>
                <a:spcPts val="600"/>
              </a:spcAft>
              <a:buFont typeface="Arial" panose="020B0604020202020204" pitchFamily="34" charset="0"/>
              <a:buChar char="•"/>
              <a:defRPr/>
            </a:pPr>
            <a:r>
              <a:rPr lang="en-US" sz="1800" dirty="0" smtClean="0"/>
              <a:t>Composition </a:t>
            </a:r>
            <a:r>
              <a:rPr lang="en-US" sz="1800" dirty="0"/>
              <a:t>- difference between CAP and MRP/DCP/NAP - rule on which products can be covered by one MAA-form</a:t>
            </a:r>
          </a:p>
          <a:p>
            <a:pPr marL="342900" indent="-342900">
              <a:lnSpc>
                <a:spcPct val="100000"/>
              </a:lnSpc>
              <a:spcAft>
                <a:spcPts val="600"/>
              </a:spcAft>
              <a:buFont typeface="Arial" panose="020B0604020202020204" pitchFamily="34" charset="0"/>
              <a:buChar char="•"/>
              <a:defRPr/>
            </a:pPr>
            <a:r>
              <a:rPr lang="en-US" sz="1800" dirty="0"/>
              <a:t>Composition - differentiation between active substances and ingredients or different parts of a product.</a:t>
            </a:r>
          </a:p>
          <a:p>
            <a:pPr marL="342900" indent="-342900">
              <a:lnSpc>
                <a:spcPct val="100000"/>
              </a:lnSpc>
              <a:spcAft>
                <a:spcPts val="600"/>
              </a:spcAft>
              <a:buFont typeface="Arial" panose="020B0604020202020204" pitchFamily="34" charset="0"/>
              <a:buChar char="•"/>
              <a:defRPr/>
            </a:pPr>
            <a:r>
              <a:rPr lang="en-US" sz="1800" dirty="0"/>
              <a:t>Composition - explaining the new operator ‘quantum </a:t>
            </a:r>
            <a:r>
              <a:rPr lang="en-US" sz="1800" dirty="0" err="1"/>
              <a:t>satis</a:t>
            </a:r>
            <a:r>
              <a:rPr lang="en-US" sz="1800" dirty="0"/>
              <a:t>’ (</a:t>
            </a:r>
            <a:r>
              <a:rPr lang="en-US" sz="1800" dirty="0" err="1"/>
              <a:t>qs</a:t>
            </a:r>
            <a:r>
              <a:rPr lang="en-US" sz="1800" dirty="0"/>
              <a:t>)</a:t>
            </a:r>
          </a:p>
          <a:p>
            <a:pPr marL="342900" indent="-342900">
              <a:lnSpc>
                <a:spcPct val="100000"/>
              </a:lnSpc>
              <a:spcAft>
                <a:spcPts val="600"/>
              </a:spcAft>
              <a:buFont typeface="Arial" panose="020B0604020202020204" pitchFamily="34" charset="0"/>
              <a:buChar char="•"/>
              <a:defRPr/>
            </a:pPr>
            <a:r>
              <a:rPr lang="en-US" sz="1800" dirty="0"/>
              <a:t>Pharmacovigilance System</a:t>
            </a:r>
            <a:endParaRPr lang="en-GB"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Foliennummernplatzhalter 3"/>
          <p:cNvSpPr>
            <a:spLocks noGrp="1"/>
          </p:cNvSpPr>
          <p:nvPr>
            <p:ph type="sldNum" sz="quarter" idx="12"/>
          </p:nvPr>
        </p:nvSpPr>
        <p:spPr/>
        <p:txBody>
          <a:bodyPr/>
          <a:lstStyle/>
          <a:p>
            <a:pPr>
              <a:defRPr/>
            </a:pPr>
            <a:fld id="{C169EE18-BC7E-4CD5-83B5-E16BDAEFDBD8}" type="slidenum">
              <a:rPr lang="en-GB" altLang="en-US" smtClean="0"/>
              <a:pPr>
                <a:defRPr/>
              </a:pPr>
              <a:t>16</a:t>
            </a:fld>
            <a:endParaRPr lang="en-GB" altLang="en-US" dirty="0"/>
          </a:p>
        </p:txBody>
      </p:sp>
    </p:spTree>
    <p:extLst>
      <p:ext uri="{BB962C8B-B14F-4D97-AF65-F5344CB8AC3E}">
        <p14:creationId xmlns:p14="http://schemas.microsoft.com/office/powerpoint/2010/main" val="926207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US" altLang="de-DE" dirty="0">
                <a:solidFill>
                  <a:schemeClr val="bg1"/>
                </a:solidFill>
              </a:rPr>
              <a:t>No hyperlinks in the form</a:t>
            </a:r>
            <a:br>
              <a:rPr lang="en-US" altLang="de-DE" dirty="0">
                <a:solidFill>
                  <a:schemeClr val="bg1"/>
                </a:solidFill>
              </a:rPr>
            </a:br>
            <a:endParaRPr lang="en-GB" altLang="de-DE" dirty="0">
              <a:solidFill>
                <a:schemeClr val="bg1"/>
              </a:solidFill>
            </a:endParaRPr>
          </a:p>
        </p:txBody>
      </p:sp>
      <p:sp>
        <p:nvSpPr>
          <p:cNvPr id="3" name="Content Placeholder 2"/>
          <p:cNvSpPr>
            <a:spLocks noGrp="1"/>
          </p:cNvSpPr>
          <p:nvPr>
            <p:ph idx="1"/>
          </p:nvPr>
        </p:nvSpPr>
        <p:spPr>
          <a:xfrm>
            <a:off x="251520" y="764704"/>
            <a:ext cx="8456612" cy="5148262"/>
          </a:xfrm>
        </p:spPr>
        <p:txBody>
          <a:bodyPr/>
          <a:lstStyle/>
          <a:p>
            <a:pPr marL="342900" indent="-342900">
              <a:lnSpc>
                <a:spcPct val="100000"/>
              </a:lnSpc>
              <a:spcAft>
                <a:spcPts val="600"/>
              </a:spcAft>
              <a:buFont typeface="Arial" panose="020B0604020202020204" pitchFamily="34" charset="0"/>
              <a:buChar char="•"/>
              <a:defRPr/>
            </a:pPr>
            <a:r>
              <a:rPr lang="en-US" sz="1900" dirty="0"/>
              <a:t>It is underlined that the forms are secured in such manner that no change can be brought outside filling the field, i.e. no bookmarks or hyperlinks </a:t>
            </a:r>
            <a:r>
              <a:rPr lang="en-US" sz="1900" dirty="0" smtClean="0"/>
              <a:t>should be </a:t>
            </a:r>
            <a:r>
              <a:rPr lang="en-US" sz="1900" dirty="0"/>
              <a:t>added, no merging with other files </a:t>
            </a:r>
            <a:r>
              <a:rPr lang="en-US" sz="1900" dirty="0" smtClean="0"/>
              <a:t>should </a:t>
            </a:r>
            <a:r>
              <a:rPr lang="en-US" sz="1900" dirty="0"/>
              <a:t>be done, no comments can be brought in the pdf file. </a:t>
            </a:r>
          </a:p>
          <a:p>
            <a:pPr marL="342900" indent="-342900">
              <a:lnSpc>
                <a:spcPct val="100000"/>
              </a:lnSpc>
              <a:spcAft>
                <a:spcPts val="600"/>
              </a:spcAft>
              <a:buFont typeface="Arial" panose="020B0604020202020204" pitchFamily="34" charset="0"/>
              <a:buChar char="•"/>
              <a:defRPr/>
            </a:pPr>
            <a:r>
              <a:rPr lang="en-US" sz="1900" dirty="0"/>
              <a:t>Technically you can add bookmarks and hyperlinks in</a:t>
            </a:r>
            <a:br>
              <a:rPr lang="en-US" sz="1900" dirty="0"/>
            </a:br>
            <a:r>
              <a:rPr lang="en-US" sz="1900" dirty="0"/>
              <a:t>pdf files. However in </a:t>
            </a:r>
            <a:r>
              <a:rPr lang="en-US" sz="1900" dirty="0" err="1"/>
              <a:t>eAF</a:t>
            </a:r>
            <a:r>
              <a:rPr lang="en-US" sz="1900" dirty="0"/>
              <a:t>, it is not allowed to add any attachments/hyperlinks to the document. </a:t>
            </a:r>
          </a:p>
          <a:p>
            <a:pPr marL="342900" indent="-342900">
              <a:lnSpc>
                <a:spcPct val="100000"/>
              </a:lnSpc>
              <a:spcAft>
                <a:spcPts val="600"/>
              </a:spcAft>
              <a:buFont typeface="Arial" panose="020B0604020202020204" pitchFamily="34" charset="0"/>
              <a:buChar char="•"/>
              <a:defRPr/>
            </a:pPr>
            <a:r>
              <a:rPr lang="en-US" sz="1900" dirty="0"/>
              <a:t>Only the final signed PDF created using the electronic</a:t>
            </a:r>
            <a:br>
              <a:rPr lang="en-US" sz="1900" dirty="0"/>
            </a:br>
            <a:r>
              <a:rPr lang="en-US" sz="1900" dirty="0"/>
              <a:t>forms should be submitted in the relevant part of the</a:t>
            </a:r>
            <a:br>
              <a:rPr lang="en-US" sz="1900" dirty="0"/>
            </a:br>
            <a:r>
              <a:rPr lang="en-US" sz="1900" dirty="0"/>
              <a:t>dossier</a:t>
            </a:r>
            <a:r>
              <a:rPr lang="en-US" sz="1900" dirty="0" smtClean="0"/>
              <a:t>. The </a:t>
            </a:r>
            <a:r>
              <a:rPr lang="en-US" sz="1900" dirty="0"/>
              <a:t>XML data can be extracted from</a:t>
            </a:r>
            <a:br>
              <a:rPr lang="en-US" sz="1900" dirty="0"/>
            </a:br>
            <a:r>
              <a:rPr lang="en-US" sz="1900" dirty="0"/>
              <a:t>the pdf file. This action will be performed by agencies</a:t>
            </a:r>
            <a:br>
              <a:rPr lang="en-US" sz="1900" dirty="0"/>
            </a:br>
            <a:r>
              <a:rPr lang="en-US" sz="1900" dirty="0"/>
              <a:t>when receiving the pdf form. Therefore, it is not </a:t>
            </a:r>
            <a:br>
              <a:rPr lang="en-US" sz="1900" dirty="0"/>
            </a:br>
            <a:r>
              <a:rPr lang="en-US" sz="1900" dirty="0"/>
              <a:t>necessary neither required to provide the XML data </a:t>
            </a:r>
            <a:br>
              <a:rPr lang="en-US" sz="1900" dirty="0"/>
            </a:br>
            <a:r>
              <a:rPr lang="en-US" sz="1900" dirty="0"/>
              <a:t>file separately.</a:t>
            </a:r>
          </a:p>
          <a:p>
            <a:pPr marL="342900" indent="-342900">
              <a:lnSpc>
                <a:spcPct val="100000"/>
              </a:lnSpc>
              <a:spcAft>
                <a:spcPts val="600"/>
              </a:spcAft>
              <a:buFont typeface="Arial" panose="020B0604020202020204" pitchFamily="34" charset="0"/>
              <a:buChar char="•"/>
              <a:defRPr/>
            </a:pPr>
            <a:r>
              <a:rPr lang="en-US" sz="1900" dirty="0"/>
              <a:t>If the eAF.xml is stored in the CTD (eCTD or </a:t>
            </a:r>
            <a:r>
              <a:rPr lang="en-US" sz="1900" dirty="0" err="1"/>
              <a:t>NeeS</a:t>
            </a:r>
            <a:r>
              <a:rPr lang="en-US" sz="1900" dirty="0"/>
              <a:t>) sequence or </a:t>
            </a:r>
            <a:r>
              <a:rPr lang="en-US" sz="1900" dirty="0" err="1"/>
              <a:t>VNeeS</a:t>
            </a:r>
            <a:r>
              <a:rPr lang="en-US" sz="1900" dirty="0"/>
              <a:t> submission, an error during technical validation will be reported. It is of course strongly advised against printing out the form and scanning it in</a:t>
            </a:r>
          </a:p>
          <a:p>
            <a:pPr marL="342900" indent="-342900">
              <a:lnSpc>
                <a:spcPct val="100000"/>
              </a:lnSpc>
              <a:spcAft>
                <a:spcPts val="600"/>
              </a:spcAft>
              <a:buFont typeface="Arial" panose="020B0604020202020204" pitchFamily="34" charset="0"/>
              <a:buChar char="•"/>
              <a:defRPr/>
            </a:pPr>
            <a:endParaRPr lang="en-GB" sz="1900" dirty="0"/>
          </a:p>
        </p:txBody>
      </p:sp>
      <p:pic>
        <p:nvPicPr>
          <p:cNvPr id="7" name="Picture 32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44824"/>
            <a:ext cx="1155496" cy="2932430"/>
          </a:xfrm>
          <a:prstGeom prst="rect">
            <a:avLst/>
          </a:prstGeom>
          <a:noFill/>
          <a:ln>
            <a:noFill/>
          </a:ln>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dirty="0" smtClean="0"/>
              <a:t>eAF version 1.20 webinar for industry</a:t>
            </a:r>
            <a:endParaRPr lang="en-GB" altLang="en-US" dirty="0"/>
          </a:p>
        </p:txBody>
      </p:sp>
      <p:sp>
        <p:nvSpPr>
          <p:cNvPr id="4" name="Foliennummernplatzhalter 3"/>
          <p:cNvSpPr>
            <a:spLocks noGrp="1"/>
          </p:cNvSpPr>
          <p:nvPr>
            <p:ph type="sldNum" sz="quarter" idx="12"/>
          </p:nvPr>
        </p:nvSpPr>
        <p:spPr/>
        <p:txBody>
          <a:bodyPr/>
          <a:lstStyle/>
          <a:p>
            <a:pPr>
              <a:defRPr/>
            </a:pPr>
            <a:fld id="{C169EE18-BC7E-4CD5-83B5-E16BDAEFDBD8}" type="slidenum">
              <a:rPr lang="en-GB" altLang="en-US" smtClean="0"/>
              <a:pPr>
                <a:defRPr/>
              </a:pPr>
              <a:t>17</a:t>
            </a:fld>
            <a:endParaRPr lang="en-GB" altLang="en-US" dirty="0"/>
          </a:p>
        </p:txBody>
      </p:sp>
    </p:spTree>
    <p:extLst>
      <p:ext uri="{BB962C8B-B14F-4D97-AF65-F5344CB8AC3E}">
        <p14:creationId xmlns:p14="http://schemas.microsoft.com/office/powerpoint/2010/main" val="316710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51513"/>
            <a:ext cx="8456613" cy="950912"/>
          </a:xfrm>
        </p:spPr>
        <p:txBody>
          <a:bodyPr/>
          <a:lstStyle/>
          <a:p>
            <a:r>
              <a:rPr lang="en-US" altLang="de-DE" dirty="0">
                <a:solidFill>
                  <a:schemeClr val="bg1"/>
                </a:solidFill>
              </a:rPr>
              <a:t>Structure of the address fields </a:t>
            </a:r>
            <a:br>
              <a:rPr lang="en-US" altLang="de-DE" dirty="0">
                <a:solidFill>
                  <a:schemeClr val="bg1"/>
                </a:solidFill>
              </a:rPr>
            </a:br>
            <a:r>
              <a:rPr lang="en-US" dirty="0"/>
              <a:t>and extended options to copy content</a:t>
            </a:r>
            <a:br>
              <a:rPr lang="en-US" dirty="0"/>
            </a:br>
            <a:endParaRPr lang="en-GB" altLang="de-DE" dirty="0">
              <a:solidFill>
                <a:schemeClr val="bg1"/>
              </a:solidFill>
            </a:endParaRPr>
          </a:p>
        </p:txBody>
      </p:sp>
      <p:sp>
        <p:nvSpPr>
          <p:cNvPr id="3" name="Content Placeholder 2"/>
          <p:cNvSpPr>
            <a:spLocks noGrp="1"/>
          </p:cNvSpPr>
          <p:nvPr>
            <p:ph idx="1"/>
          </p:nvPr>
        </p:nvSpPr>
        <p:spPr>
          <a:xfrm>
            <a:off x="343694" y="1176873"/>
            <a:ext cx="8456612" cy="5148262"/>
          </a:xfrm>
        </p:spPr>
        <p:txBody>
          <a:bodyPr/>
          <a:lstStyle/>
          <a:p>
            <a:pPr algn="just" defTabSz="914400" eaLnBrk="0" hangingPunct="0">
              <a:lnSpc>
                <a:spcPct val="100000"/>
              </a:lnSpc>
              <a:spcAft>
                <a:spcPct val="0"/>
              </a:spcAft>
              <a:buClrTx/>
            </a:pPr>
            <a:r>
              <a:rPr lang="en-US" altLang="de-DE" dirty="0"/>
              <a:t>Address details should be provided in the eAF in a </a:t>
            </a:r>
            <a:r>
              <a:rPr lang="en-US" altLang="de-DE" dirty="0" err="1"/>
              <a:t>harmonised</a:t>
            </a:r>
            <a:r>
              <a:rPr lang="en-US" altLang="de-DE" dirty="0"/>
              <a:t> way – </a:t>
            </a:r>
            <a:r>
              <a:rPr lang="en-US" altLang="de-DE" dirty="0" smtClean="0"/>
              <a:t>tooltips and guidance has </a:t>
            </a:r>
            <a:r>
              <a:rPr lang="en-US" altLang="de-DE" dirty="0"/>
              <a:t>been added. </a:t>
            </a:r>
          </a:p>
          <a:p>
            <a:pPr algn="just" defTabSz="914400" eaLnBrk="0" hangingPunct="0">
              <a:lnSpc>
                <a:spcPct val="100000"/>
              </a:lnSpc>
              <a:spcAft>
                <a:spcPct val="0"/>
              </a:spcAft>
              <a:buClrTx/>
            </a:pPr>
            <a:r>
              <a:rPr lang="en-US" altLang="de-DE" dirty="0"/>
              <a:t>The same address should be </a:t>
            </a:r>
            <a:r>
              <a:rPr lang="en-US" altLang="de-DE" dirty="0" smtClean="0"/>
              <a:t>entered identically when </a:t>
            </a:r>
            <a:r>
              <a:rPr lang="en-US" altLang="de-DE" dirty="0"/>
              <a:t>it is required in different sections of the forms. </a:t>
            </a:r>
            <a:r>
              <a:rPr lang="en-US" altLang="de-DE" dirty="0" smtClean="0"/>
              <a:t>Copy contact details buttons have been included to </a:t>
            </a:r>
            <a:r>
              <a:rPr lang="en-US" altLang="de-DE" dirty="0"/>
              <a:t>copy data from e.g. section ‘Declaration and Signature’ into sections where same addresses may be relevant:</a:t>
            </a:r>
            <a:endParaRPr lang="de-DE" altLang="de-DE" dirty="0"/>
          </a:p>
        </p:txBody>
      </p:sp>
      <p:sp>
        <p:nvSpPr>
          <p:cNvPr id="4" name="Rectangle 5"/>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6"/>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7"/>
          <p:cNvSpPr>
            <a:spLocks noChangeArrowheads="1"/>
          </p:cNvSpPr>
          <p:nvPr/>
        </p:nvSpPr>
        <p:spPr bwMode="auto">
          <a:xfrm>
            <a:off x="4429172" y="1395026"/>
            <a:ext cx="2856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pic>
        <p:nvPicPr>
          <p:cNvPr id="13" name="Grafik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71" y="3601459"/>
            <a:ext cx="4966970" cy="2722880"/>
          </a:xfrm>
          <a:prstGeom prst="rect">
            <a:avLst/>
          </a:prstGeom>
          <a:noFill/>
          <a:ln>
            <a:solidFill>
              <a:schemeClr val="accent1">
                <a:lumMod val="75000"/>
              </a:schemeClr>
            </a:solidFill>
          </a:ln>
        </p:spPr>
      </p:pic>
      <p:pic>
        <p:nvPicPr>
          <p:cNvPr id="3075" name="Grafik 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012" y="2991663"/>
            <a:ext cx="4348477" cy="5197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Grafik 3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773" y="3466272"/>
            <a:ext cx="4475255" cy="4564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Grafik 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672" y="3870568"/>
            <a:ext cx="4487933" cy="456400"/>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pic>
        <p:nvPicPr>
          <p:cNvPr id="12" name="Grafik 11"/>
          <p:cNvPicPr/>
          <p:nvPr/>
        </p:nvPicPr>
        <p:blipFill>
          <a:blip r:embed="rId6"/>
          <a:stretch>
            <a:fillRect/>
          </a:stretch>
        </p:blipFill>
        <p:spPr>
          <a:xfrm>
            <a:off x="3333750" y="5220146"/>
            <a:ext cx="5810250" cy="1590675"/>
          </a:xfrm>
          <a:prstGeom prst="rect">
            <a:avLst/>
          </a:prstGeom>
          <a:ln>
            <a:solidFill>
              <a:schemeClr val="accent1"/>
            </a:solidFill>
          </a:ln>
        </p:spPr>
      </p:pic>
      <p:sp>
        <p:nvSpPr>
          <p:cNvPr id="7" name="Foliennummernplatzhalter 6"/>
          <p:cNvSpPr>
            <a:spLocks noGrp="1"/>
          </p:cNvSpPr>
          <p:nvPr>
            <p:ph type="sldNum" sz="quarter" idx="12"/>
          </p:nvPr>
        </p:nvSpPr>
        <p:spPr/>
        <p:txBody>
          <a:bodyPr/>
          <a:lstStyle/>
          <a:p>
            <a:pPr>
              <a:defRPr/>
            </a:pPr>
            <a:fld id="{C169EE18-BC7E-4CD5-83B5-E16BDAEFDBD8}" type="slidenum">
              <a:rPr lang="en-GB" altLang="en-US" smtClean="0"/>
              <a:pPr>
                <a:defRPr/>
              </a:pPr>
              <a:t>18</a:t>
            </a:fld>
            <a:endParaRPr lang="en-GB" altLang="en-US" dirty="0"/>
          </a:p>
        </p:txBody>
      </p:sp>
    </p:spTree>
    <p:extLst>
      <p:ext uri="{BB962C8B-B14F-4D97-AF65-F5344CB8AC3E}">
        <p14:creationId xmlns:p14="http://schemas.microsoft.com/office/powerpoint/2010/main" val="198391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63388"/>
            <a:ext cx="8456613" cy="1080864"/>
          </a:xfrm>
        </p:spPr>
        <p:txBody>
          <a:bodyPr/>
          <a:lstStyle/>
          <a:p>
            <a:r>
              <a:rPr lang="en-US" dirty="0">
                <a:solidFill>
                  <a:schemeClr val="bg1"/>
                </a:solidFill>
              </a:rPr>
              <a:t>File name convention to support </a:t>
            </a:r>
            <a:br>
              <a:rPr lang="en-US" dirty="0">
                <a:solidFill>
                  <a:schemeClr val="bg1"/>
                </a:solidFill>
              </a:rPr>
            </a:br>
            <a:r>
              <a:rPr lang="en-US" dirty="0">
                <a:solidFill>
                  <a:schemeClr val="tx2">
                    <a:lumMod val="75000"/>
                  </a:schemeClr>
                </a:solidFill>
              </a:rPr>
              <a:t>differentiation </a:t>
            </a:r>
            <a:r>
              <a:rPr lang="en-US" dirty="0"/>
              <a:t>of </a:t>
            </a:r>
            <a:r>
              <a:rPr lang="en-US" dirty="0" err="1"/>
              <a:t>eAF</a:t>
            </a:r>
            <a:r>
              <a:rPr lang="en-US" dirty="0"/>
              <a:t> and annexes in the eCTD</a:t>
            </a:r>
            <a:br>
              <a:rPr lang="en-US" dirty="0"/>
            </a:br>
            <a:endParaRPr lang="en-GB" altLang="de-DE" dirty="0">
              <a:solidFill>
                <a:schemeClr val="bg1"/>
              </a:solidFill>
            </a:endParaRPr>
          </a:p>
        </p:txBody>
      </p:sp>
      <p:sp>
        <p:nvSpPr>
          <p:cNvPr id="3" name="Content Placeholder 2"/>
          <p:cNvSpPr>
            <a:spLocks noGrp="1"/>
          </p:cNvSpPr>
          <p:nvPr>
            <p:ph idx="1"/>
          </p:nvPr>
        </p:nvSpPr>
        <p:spPr>
          <a:xfrm>
            <a:off x="295385" y="1342232"/>
            <a:ext cx="8456612" cy="5148262"/>
          </a:xfrm>
        </p:spPr>
        <p:txBody>
          <a:bodyPr/>
          <a:lstStyle/>
          <a:p>
            <a:pPr marL="342900" lvl="0" indent="-342900">
              <a:lnSpc>
                <a:spcPct val="100000"/>
              </a:lnSpc>
              <a:spcAft>
                <a:spcPts val="600"/>
              </a:spcAft>
              <a:buFont typeface="Arial" panose="020B0604020202020204" pitchFamily="34" charset="0"/>
              <a:buChar char="•"/>
              <a:defRPr/>
            </a:pPr>
            <a:r>
              <a:rPr lang="en-GB" dirty="0"/>
              <a:t>For human medicinal products the file names should be </a:t>
            </a:r>
          </a:p>
          <a:p>
            <a:pPr lvl="0" algn="ctr">
              <a:lnSpc>
                <a:spcPct val="100000"/>
              </a:lnSpc>
              <a:spcAft>
                <a:spcPts val="600"/>
              </a:spcAft>
              <a:defRPr/>
            </a:pPr>
            <a:r>
              <a:rPr lang="en-GB" b="1" dirty="0">
                <a:solidFill>
                  <a:srgbClr val="00B050"/>
                </a:solidFill>
              </a:rPr>
              <a:t>common</a:t>
            </a:r>
            <a:r>
              <a:rPr lang="en-GB" b="1" dirty="0"/>
              <a:t>-form-</a:t>
            </a:r>
            <a:r>
              <a:rPr lang="en-GB" b="1" dirty="0">
                <a:solidFill>
                  <a:srgbClr val="FF0000"/>
                </a:solidFill>
              </a:rPr>
              <a:t>eaf-</a:t>
            </a:r>
            <a:r>
              <a:rPr lang="en-GB" b="1" i="1" dirty="0">
                <a:solidFill>
                  <a:srgbClr val="FF0000"/>
                </a:solidFill>
              </a:rPr>
              <a:t>var</a:t>
            </a:r>
            <a:r>
              <a:rPr lang="en-GB" b="1" dirty="0"/>
              <a:t>.pdf</a:t>
            </a:r>
          </a:p>
          <a:p>
            <a:pPr algn="ctr">
              <a:lnSpc>
                <a:spcPct val="100000"/>
              </a:lnSpc>
              <a:spcAft>
                <a:spcPts val="600"/>
              </a:spcAft>
              <a:defRPr/>
            </a:pPr>
            <a:r>
              <a:rPr lang="en-GB" b="1" dirty="0">
                <a:solidFill>
                  <a:srgbClr val="00B050"/>
                </a:solidFill>
              </a:rPr>
              <a:t>common</a:t>
            </a:r>
            <a:r>
              <a:rPr lang="en-GB" b="1" dirty="0"/>
              <a:t>-form-</a:t>
            </a:r>
            <a:r>
              <a:rPr lang="en-GB" b="1" dirty="0">
                <a:solidFill>
                  <a:srgbClr val="FF0000"/>
                </a:solidFill>
              </a:rPr>
              <a:t>annex-</a:t>
            </a:r>
            <a:r>
              <a:rPr lang="en-GB" b="1" i="1" dirty="0">
                <a:solidFill>
                  <a:srgbClr val="FF0000"/>
                </a:solidFill>
              </a:rPr>
              <a:t>var</a:t>
            </a:r>
            <a:r>
              <a:rPr lang="en-GB" b="1" dirty="0"/>
              <a:t>.pdf</a:t>
            </a:r>
          </a:p>
          <a:p>
            <a:pPr algn="ctr">
              <a:lnSpc>
                <a:spcPct val="100000"/>
              </a:lnSpc>
              <a:spcAft>
                <a:spcPts val="600"/>
              </a:spcAft>
              <a:defRPr/>
            </a:pPr>
            <a:endParaRPr lang="en-GB" b="1" dirty="0"/>
          </a:p>
          <a:p>
            <a:pPr marL="342900" lvl="0" indent="-342900">
              <a:lnSpc>
                <a:spcPct val="100000"/>
              </a:lnSpc>
              <a:spcAft>
                <a:spcPts val="600"/>
              </a:spcAft>
              <a:buFont typeface="Arial" panose="020B0604020202020204" pitchFamily="34" charset="0"/>
              <a:buChar char="•"/>
              <a:defRPr/>
            </a:pPr>
            <a:r>
              <a:rPr lang="en-GB" dirty="0"/>
              <a:t>The variable part should </a:t>
            </a:r>
            <a:r>
              <a:rPr lang="en-US" altLang="de-DE" dirty="0"/>
              <a:t>be used as outlined in the file &amp; folder naming convention of the updated eCTD validation criteria version 6.1 </a:t>
            </a:r>
            <a:r>
              <a:rPr lang="en-US" altLang="de-DE" dirty="0" err="1"/>
              <a:t>rsp</a:t>
            </a:r>
            <a:r>
              <a:rPr lang="en-US" altLang="de-DE" dirty="0"/>
              <a:t>. </a:t>
            </a:r>
            <a:r>
              <a:rPr lang="en-US" altLang="de-DE" dirty="0" err="1"/>
              <a:t>NeeS</a:t>
            </a:r>
            <a:r>
              <a:rPr lang="en-US" altLang="de-DE" dirty="0"/>
              <a:t> validation criteria version 4.1. </a:t>
            </a:r>
            <a:endParaRPr lang="de-DE" altLang="de-DE" dirty="0"/>
          </a:p>
          <a:p>
            <a:pPr marL="342900" indent="-342900">
              <a:lnSpc>
                <a:spcPct val="100000"/>
              </a:lnSpc>
              <a:spcAft>
                <a:spcPts val="600"/>
              </a:spcAft>
              <a:buFont typeface="Arial" panose="020B0604020202020204" pitchFamily="34" charset="0"/>
              <a:buChar char="•"/>
              <a:defRPr/>
            </a:pPr>
            <a:endParaRPr lang="en-US" dirty="0"/>
          </a:p>
        </p:txBody>
      </p:sp>
      <p:pic>
        <p:nvPicPr>
          <p:cNvPr id="4097" name="Picture 3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938827"/>
            <a:ext cx="8256806" cy="115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94741" y="3899319"/>
            <a:ext cx="169216" cy="104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sz="4000"/>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6"/>
          <p:cNvSpPr txBox="1">
            <a:spLocks/>
          </p:cNvSpPr>
          <p:nvPr/>
        </p:nvSpPr>
        <p:spPr>
          <a:xfrm>
            <a:off x="251520" y="6405562"/>
            <a:ext cx="648071" cy="263798"/>
          </a:xfrm>
          <a:prstGeom prst="rect">
            <a:avLst/>
          </a:prstGeom>
          <a:ln/>
        </p:spPr>
        <p:txBody>
          <a:bodyPr anchor="ctr" anchorCtr="0"/>
          <a:lstStyle>
            <a:defPPr>
              <a:defRPr lang="en-GB"/>
            </a:defPPr>
            <a:lvl1pPr algn="ctr" rtl="0" fontAlgn="base">
              <a:lnSpc>
                <a:spcPct val="120000"/>
              </a:lnSpc>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defRPr/>
            </a:pPr>
            <a:fld id="{C169EE18-BC7E-4CD5-83B5-E16BDAEFDBD8}" type="slidenum">
              <a:rPr lang="en-GB" altLang="en-US" smtClean="0"/>
              <a:pPr>
                <a:defRPr/>
              </a:pPr>
              <a:t>19</a:t>
            </a:fld>
            <a:endParaRPr lang="en-GB" altLang="en-US" dirty="0"/>
          </a:p>
        </p:txBody>
      </p:sp>
      <p:sp>
        <p:nvSpPr>
          <p:cNvPr id="6" name="Slide Number Placeholder 5"/>
          <p:cNvSpPr>
            <a:spLocks noGrp="1"/>
          </p:cNvSpPr>
          <p:nvPr>
            <p:ph type="sldNum" sz="quarter" idx="12"/>
          </p:nvPr>
        </p:nvSpPr>
        <p:spPr/>
        <p:txBody>
          <a:bodyPr/>
          <a:lstStyle/>
          <a:p>
            <a:pPr>
              <a:defRPr/>
            </a:pPr>
            <a:fld id="{C169EE18-BC7E-4CD5-83B5-E16BDAEFDBD8}" type="slidenum">
              <a:rPr lang="en-GB" altLang="en-US" smtClean="0"/>
              <a:pPr>
                <a:defRPr/>
              </a:pPr>
              <a:t>19</a:t>
            </a:fld>
            <a:endParaRPr lang="en-GB" altLang="en-US" dirty="0"/>
          </a:p>
        </p:txBody>
      </p:sp>
    </p:spTree>
    <p:extLst>
      <p:ext uri="{BB962C8B-B14F-4D97-AF65-F5344CB8AC3E}">
        <p14:creationId xmlns:p14="http://schemas.microsoft.com/office/powerpoint/2010/main" val="242841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GB" altLang="en-US" dirty="0" smtClean="0"/>
              <a:t>Training topics</a:t>
            </a:r>
          </a:p>
        </p:txBody>
      </p:sp>
      <p:sp>
        <p:nvSpPr>
          <p:cNvPr id="3" name="Inhaltsplatzhalter 2"/>
          <p:cNvSpPr>
            <a:spLocks noGrp="1"/>
          </p:cNvSpPr>
          <p:nvPr>
            <p:ph idx="1"/>
          </p:nvPr>
        </p:nvSpPr>
        <p:spPr>
          <a:xfrm>
            <a:off x="358775" y="1772816"/>
            <a:ext cx="8456613" cy="4345409"/>
          </a:xfrm>
        </p:spPr>
        <p:txBody>
          <a:bodyPr/>
          <a:lstStyle/>
          <a:p>
            <a:pPr marL="457200" indent="-457200">
              <a:buFont typeface="+mj-lt"/>
              <a:buAutoNum type="arabicPeriod"/>
              <a:defRPr/>
            </a:pPr>
            <a:r>
              <a:rPr lang="en-GB" b="1" dirty="0" smtClean="0"/>
              <a:t>Introduction</a:t>
            </a:r>
          </a:p>
          <a:p>
            <a:pPr marL="457200" indent="-457200">
              <a:buFont typeface="+mj-lt"/>
              <a:buAutoNum type="arabicPeriod"/>
              <a:defRPr/>
            </a:pPr>
            <a:r>
              <a:rPr lang="en-GB" b="1" dirty="0" smtClean="0"/>
              <a:t>Variation form</a:t>
            </a:r>
          </a:p>
          <a:p>
            <a:pPr marL="457200" indent="-457200">
              <a:buFont typeface="+mj-lt"/>
              <a:buAutoNum type="arabicPeriod"/>
              <a:defRPr/>
            </a:pPr>
            <a:r>
              <a:rPr lang="en-GB" b="1" dirty="0" smtClean="0"/>
              <a:t>Initial MAA form human</a:t>
            </a:r>
          </a:p>
          <a:p>
            <a:pPr marL="457200" indent="-457200">
              <a:buFont typeface="+mj-lt"/>
              <a:buAutoNum type="arabicPeriod"/>
              <a:defRPr/>
            </a:pPr>
            <a:r>
              <a:rPr lang="en-GB" b="1" dirty="0" smtClean="0"/>
              <a:t>Initial MAA form veterinary</a:t>
            </a:r>
            <a:endParaRPr lang="en-GB" b="1" dirty="0"/>
          </a:p>
          <a:p>
            <a:pPr marL="457200" indent="-457200">
              <a:buFont typeface="+mj-lt"/>
              <a:buAutoNum type="arabicPeriod"/>
              <a:defRPr/>
            </a:pPr>
            <a:r>
              <a:rPr lang="en-GB" b="1" dirty="0" smtClean="0"/>
              <a:t>Renewal </a:t>
            </a:r>
            <a:r>
              <a:rPr lang="en-GB" b="1" dirty="0"/>
              <a:t>form</a:t>
            </a:r>
          </a:p>
          <a:p>
            <a:pPr marL="457200" indent="-457200">
              <a:buFont typeface="+mj-lt"/>
              <a:buAutoNum type="arabicPeriod"/>
              <a:defRPr/>
            </a:pPr>
            <a:r>
              <a:rPr lang="en-GB" b="1" dirty="0"/>
              <a:t>General issues</a:t>
            </a:r>
          </a:p>
          <a:p>
            <a:pPr marL="457200" indent="-457200">
              <a:buFont typeface="+mj-lt"/>
              <a:buAutoNum type="arabicPeriod"/>
              <a:defRPr/>
            </a:pPr>
            <a:endParaRPr lang="en-GB" b="1" dirty="0" smtClean="0"/>
          </a:p>
          <a:p>
            <a:pPr marL="0" indent="0">
              <a:defRPr/>
            </a:pPr>
            <a:endParaRPr lang="en-GB" dirty="0" smtClean="0"/>
          </a:p>
          <a:p>
            <a:pPr marL="0" indent="0">
              <a:defRPr/>
            </a:pPr>
            <a:endParaRPr lang="en-GB" dirty="0"/>
          </a:p>
          <a:p>
            <a:pPr marL="0" indent="0">
              <a:defRPr/>
            </a:pPr>
            <a:endParaRPr lang="en-GB" dirty="0"/>
          </a:p>
        </p:txBody>
      </p:sp>
      <p:sp>
        <p:nvSpPr>
          <p:cNvPr id="5124" name="Foliennummernplatzhalter 4"/>
          <p:cNvSpPr>
            <a:spLocks noGrp="1"/>
          </p:cNvSpPr>
          <p:nvPr>
            <p:ph type="sldNum" sz="quarter" idx="12"/>
          </p:nvPr>
        </p:nvSpPr>
        <p:spPr>
          <a:xfrm>
            <a:off x="539552" y="6356820"/>
            <a:ext cx="288032" cy="292100"/>
          </a:xfrm>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D35E65F9-FF78-4D39-934D-F3419E21868C}" type="slidenum">
              <a:rPr lang="en-GB" altLang="en-US" sz="1100" smtClean="0"/>
              <a:pPr eaLnBrk="1" hangingPunct="1">
                <a:lnSpc>
                  <a:spcPts val="1200"/>
                </a:lnSpc>
                <a:spcAft>
                  <a:spcPct val="0"/>
                </a:spcAft>
                <a:buClrTx/>
              </a:pPr>
              <a:t>2</a:t>
            </a:fld>
            <a:endParaRPr lang="en-GB" altLang="en-US" sz="11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1043608" y="6381328"/>
            <a:ext cx="6336233" cy="292100"/>
          </a:xfrm>
        </p:spPr>
        <p:txBody>
          <a:bodyPr/>
          <a:lstStyle/>
          <a:p>
            <a:pPr>
              <a:defRPr/>
            </a:pPr>
            <a:r>
              <a:rPr lang="en-GB" altLang="en-US" dirty="0" smtClean="0"/>
              <a:t>eAF version 1.20 webinar for industry</a:t>
            </a:r>
            <a:endParaRPr lang="en-GB" altLang="en-US" dirty="0"/>
          </a:p>
        </p:txBody>
      </p:sp>
    </p:spTree>
    <p:extLst>
      <p:ext uri="{BB962C8B-B14F-4D97-AF65-F5344CB8AC3E}">
        <p14:creationId xmlns:p14="http://schemas.microsoft.com/office/powerpoint/2010/main" val="1297140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63388"/>
            <a:ext cx="8456613" cy="950912"/>
          </a:xfrm>
        </p:spPr>
        <p:txBody>
          <a:bodyPr/>
          <a:lstStyle/>
          <a:p>
            <a:r>
              <a:rPr lang="en-US" dirty="0" err="1">
                <a:solidFill>
                  <a:schemeClr val="bg1"/>
                </a:solidFill>
              </a:rPr>
              <a:t>eAF</a:t>
            </a:r>
            <a:r>
              <a:rPr lang="en-US" dirty="0">
                <a:solidFill>
                  <a:schemeClr val="bg1"/>
                </a:solidFill>
              </a:rPr>
              <a:t> will not change national legal </a:t>
            </a:r>
            <a:r>
              <a:rPr lang="en-US" dirty="0"/>
              <a:t>requirements on signature </a:t>
            </a:r>
            <a:endParaRPr lang="en-GB" altLang="de-DE" dirty="0">
              <a:solidFill>
                <a:schemeClr val="bg1"/>
              </a:solidFill>
            </a:endParaRPr>
          </a:p>
        </p:txBody>
      </p:sp>
      <p:sp>
        <p:nvSpPr>
          <p:cNvPr id="3" name="Content Placeholder 2"/>
          <p:cNvSpPr>
            <a:spLocks noGrp="1"/>
          </p:cNvSpPr>
          <p:nvPr>
            <p:ph idx="1"/>
          </p:nvPr>
        </p:nvSpPr>
        <p:spPr>
          <a:xfrm>
            <a:off x="395536" y="1144588"/>
            <a:ext cx="8456612" cy="5148262"/>
          </a:xfrm>
        </p:spPr>
        <p:txBody>
          <a:bodyPr/>
          <a:lstStyle/>
          <a:p>
            <a:pPr marL="342900" indent="-342900">
              <a:lnSpc>
                <a:spcPct val="100000"/>
              </a:lnSpc>
              <a:spcAft>
                <a:spcPts val="600"/>
              </a:spcAft>
              <a:buFont typeface="Arial" panose="020B0604020202020204" pitchFamily="34" charset="0"/>
              <a:buChar char="•"/>
              <a:defRPr/>
            </a:pPr>
            <a:r>
              <a:rPr lang="en-US" dirty="0"/>
              <a:t>Digital signatures (as opposed to scanned signatures) are not currently within the scope of this project. </a:t>
            </a:r>
          </a:p>
          <a:p>
            <a:pPr marL="342900" indent="-342900">
              <a:lnSpc>
                <a:spcPct val="100000"/>
              </a:lnSpc>
              <a:spcAft>
                <a:spcPts val="600"/>
              </a:spcAft>
              <a:buFont typeface="Arial" panose="020B0604020202020204" pitchFamily="34" charset="0"/>
              <a:buChar char="•"/>
              <a:defRPr/>
            </a:pPr>
            <a:r>
              <a:rPr lang="en-US" dirty="0" smtClean="0"/>
              <a:t>An image </a:t>
            </a:r>
            <a:r>
              <a:rPr lang="en-US" dirty="0"/>
              <a:t>will not work as a digital advanced or qualified electronic signature nor </a:t>
            </a:r>
            <a:r>
              <a:rPr lang="en-US" dirty="0" smtClean="0"/>
              <a:t>can </a:t>
            </a:r>
            <a:r>
              <a:rPr lang="en-US" dirty="0"/>
              <a:t>replace requirements of wet signed forms.</a:t>
            </a:r>
          </a:p>
          <a:p>
            <a:pPr marL="342900" indent="-342900">
              <a:lnSpc>
                <a:spcPct val="100000"/>
              </a:lnSpc>
              <a:spcAft>
                <a:spcPts val="600"/>
              </a:spcAft>
              <a:buFont typeface="Arial" panose="020B0604020202020204" pitchFamily="34" charset="0"/>
              <a:buChar char="•"/>
              <a:defRPr/>
            </a:pPr>
            <a:r>
              <a:rPr lang="en-GB" dirty="0" smtClean="0"/>
              <a:t>EMA strongly recommends use of scanned image of the signature for Centralised Procedure applications. </a:t>
            </a:r>
          </a:p>
          <a:p>
            <a:pPr marL="342900" indent="-342900">
              <a:lnSpc>
                <a:spcPct val="100000"/>
              </a:lnSpc>
              <a:spcAft>
                <a:spcPts val="600"/>
              </a:spcAft>
              <a:buFont typeface="Arial" panose="020B0604020202020204" pitchFamily="34" charset="0"/>
              <a:buChar char="•"/>
              <a:defRPr/>
            </a:pPr>
            <a:r>
              <a:rPr lang="en-US" dirty="0" smtClean="0"/>
              <a:t>The </a:t>
            </a:r>
            <a:r>
              <a:rPr lang="en-US" dirty="0"/>
              <a:t>eAF does not change the wet signature requirements at the NCAs. Please check the national requirements for wet signatures to avoid validation issues. </a:t>
            </a:r>
          </a:p>
          <a:p>
            <a:pPr marL="342900" indent="-342900">
              <a:lnSpc>
                <a:spcPct val="100000"/>
              </a:lnSpc>
              <a:spcAft>
                <a:spcPts val="600"/>
              </a:spcAft>
              <a:buFont typeface="Arial" panose="020B0604020202020204" pitchFamily="34" charset="0"/>
              <a:buChar char="•"/>
              <a:defRPr/>
            </a:pPr>
            <a:r>
              <a:rPr lang="en-US" dirty="0"/>
              <a:t>In DCP/MRP an AF signed by multiple responsible persons is needed for communication with specific NCA (could be initial submission or renewal or variation). Ideally </a:t>
            </a:r>
            <a:r>
              <a:rPr lang="en-US" dirty="0" smtClean="0"/>
              <a:t>a </a:t>
            </a:r>
            <a:r>
              <a:rPr lang="en-US" dirty="0"/>
              <a:t>single contact </a:t>
            </a:r>
            <a:r>
              <a:rPr lang="en-US" dirty="0" smtClean="0"/>
              <a:t>point is provided. </a:t>
            </a:r>
            <a:r>
              <a:rPr lang="en-US" dirty="0"/>
              <a:t>For those NCAs that require multiple contact </a:t>
            </a:r>
            <a:r>
              <a:rPr lang="en-US" dirty="0" smtClean="0"/>
              <a:t>persons please </a:t>
            </a:r>
            <a:r>
              <a:rPr lang="en-US" dirty="0"/>
              <a:t>include a separate annex with the contact details.</a:t>
            </a:r>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6"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20</a:t>
            </a:fld>
            <a:endParaRPr lang="en-GB" altLang="en-US" dirty="0"/>
          </a:p>
        </p:txBody>
      </p:sp>
    </p:spTree>
    <p:extLst>
      <p:ext uri="{BB962C8B-B14F-4D97-AF65-F5344CB8AC3E}">
        <p14:creationId xmlns:p14="http://schemas.microsoft.com/office/powerpoint/2010/main" val="158840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75263"/>
            <a:ext cx="8456613" cy="950912"/>
          </a:xfrm>
        </p:spPr>
        <p:txBody>
          <a:bodyPr/>
          <a:lstStyle/>
          <a:p>
            <a:r>
              <a:rPr lang="en-US" altLang="de-DE" dirty="0">
                <a:solidFill>
                  <a:schemeClr val="bg1"/>
                </a:solidFill>
              </a:rPr>
              <a:t>Member states selection of 'all' and </a:t>
            </a:r>
            <a:r>
              <a:rPr lang="en-US" altLang="de-DE" dirty="0">
                <a:solidFill>
                  <a:schemeClr val="tx2">
                    <a:lumMod val="75000"/>
                  </a:schemeClr>
                </a:solidFill>
              </a:rPr>
              <a:t>adjustment of single entries</a:t>
            </a:r>
            <a:br>
              <a:rPr lang="en-US" altLang="de-DE" dirty="0">
                <a:solidFill>
                  <a:schemeClr val="tx2">
                    <a:lumMod val="75000"/>
                  </a:schemeClr>
                </a:solidFill>
              </a:rPr>
            </a:br>
            <a:endParaRPr lang="en-GB" altLang="de-DE" dirty="0">
              <a:solidFill>
                <a:schemeClr val="tx2">
                  <a:lumMod val="75000"/>
                </a:schemeClr>
              </a:solidFill>
            </a:endParaRPr>
          </a:p>
        </p:txBody>
      </p:sp>
      <p:sp>
        <p:nvSpPr>
          <p:cNvPr id="6" name="Content Placeholder 2"/>
          <p:cNvSpPr txBox="1">
            <a:spLocks/>
          </p:cNvSpPr>
          <p:nvPr/>
        </p:nvSpPr>
        <p:spPr bwMode="auto">
          <a:xfrm>
            <a:off x="395536" y="1144588"/>
            <a:ext cx="8456612" cy="5148262"/>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marL="342900" indent="-342900">
              <a:lnSpc>
                <a:spcPct val="100000"/>
              </a:lnSpc>
              <a:spcAft>
                <a:spcPts val="600"/>
              </a:spcAft>
              <a:buFont typeface="Arial" panose="020B0604020202020204" pitchFamily="34" charset="0"/>
              <a:buChar char="•"/>
              <a:defRPr/>
            </a:pPr>
            <a:r>
              <a:rPr lang="en-US" kern="0" dirty="0"/>
              <a:t>In section 2.3 and 2.4 and in case of MRP / DCP, you can now include </a:t>
            </a:r>
            <a:r>
              <a:rPr lang="en-US" kern="0" dirty="0" smtClean="0"/>
              <a:t>previously selected </a:t>
            </a:r>
            <a:r>
              <a:rPr lang="en-US" kern="0" dirty="0"/>
              <a:t>member states </a:t>
            </a:r>
            <a:r>
              <a:rPr lang="en-US" kern="0" dirty="0" smtClean="0"/>
              <a:t>in </a:t>
            </a:r>
            <a:r>
              <a:rPr lang="en-US" kern="0" dirty="0"/>
              <a:t>one go</a:t>
            </a:r>
          </a:p>
          <a:p>
            <a:pPr marL="342900" indent="-342900">
              <a:lnSpc>
                <a:spcPct val="100000"/>
              </a:lnSpc>
              <a:spcAft>
                <a:spcPts val="600"/>
              </a:spcAft>
              <a:buFont typeface="Arial" panose="020B0604020202020204" pitchFamily="34" charset="0"/>
              <a:buChar char="•"/>
              <a:defRPr/>
            </a:pPr>
            <a:r>
              <a:rPr lang="en-US" kern="0" dirty="0"/>
              <a:t>It depends whether adjustment from the complete list or by adding single member states is the most effective way of working.</a:t>
            </a:r>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7"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21</a:t>
            </a:fld>
            <a:endParaRPr lang="en-GB"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81323"/>
            <a:ext cx="6942956" cy="373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99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stretch>
            <a:fillRect/>
          </a:stretch>
        </p:blipFill>
        <p:spPr>
          <a:xfrm>
            <a:off x="3563888" y="1732915"/>
            <a:ext cx="5827772" cy="5076825"/>
          </a:xfrm>
          <a:prstGeom prst="rect">
            <a:avLst/>
          </a:prstGeom>
        </p:spPr>
      </p:pic>
      <p:sp>
        <p:nvSpPr>
          <p:cNvPr id="10242" name="Title 1"/>
          <p:cNvSpPr>
            <a:spLocks noGrp="1"/>
          </p:cNvSpPr>
          <p:nvPr>
            <p:ph type="title"/>
          </p:nvPr>
        </p:nvSpPr>
        <p:spPr>
          <a:xfrm>
            <a:off x="107950" y="115888"/>
            <a:ext cx="8456613" cy="950912"/>
          </a:xfrm>
        </p:spPr>
        <p:txBody>
          <a:bodyPr/>
          <a:lstStyle/>
          <a:p>
            <a:r>
              <a:rPr lang="en-US" altLang="de-DE" dirty="0">
                <a:solidFill>
                  <a:schemeClr val="bg1"/>
                </a:solidFill>
              </a:rPr>
              <a:t>Structure in strength and unit of measurement</a:t>
            </a:r>
            <a:br>
              <a:rPr lang="en-US" altLang="de-DE" dirty="0">
                <a:solidFill>
                  <a:schemeClr val="bg1"/>
                </a:solidFill>
              </a:rPr>
            </a:br>
            <a:endParaRPr lang="en-GB" altLang="de-DE" dirty="0">
              <a:solidFill>
                <a:schemeClr val="bg1"/>
              </a:solidFill>
            </a:endParaRPr>
          </a:p>
        </p:txBody>
      </p:sp>
      <p:sp>
        <p:nvSpPr>
          <p:cNvPr id="3" name="Content Placeholder 2"/>
          <p:cNvSpPr>
            <a:spLocks noGrp="1"/>
          </p:cNvSpPr>
          <p:nvPr>
            <p:ph idx="1"/>
          </p:nvPr>
        </p:nvSpPr>
        <p:spPr>
          <a:xfrm>
            <a:off x="395288" y="852488"/>
            <a:ext cx="8474392" cy="5518150"/>
          </a:xfrm>
        </p:spPr>
        <p:txBody>
          <a:bodyPr/>
          <a:lstStyle/>
          <a:p>
            <a:r>
              <a:rPr lang="en-US" sz="1800" dirty="0"/>
              <a:t>The strength(s) will now be entered in a structured way as long as no more than three pharmacologically active ingredients being employed. </a:t>
            </a:r>
          </a:p>
          <a:p>
            <a:r>
              <a:rPr lang="en-US" sz="1800" dirty="0"/>
              <a:t>The units of measurement</a:t>
            </a:r>
            <a:br>
              <a:rPr lang="en-US" sz="1800" dirty="0"/>
            </a:br>
            <a:r>
              <a:rPr lang="en-US" sz="1800" dirty="0"/>
              <a:t>will be selected from a</a:t>
            </a:r>
            <a:br>
              <a:rPr lang="en-US" sz="1800" dirty="0"/>
            </a:br>
            <a:r>
              <a:rPr lang="en-US" sz="1800" dirty="0"/>
              <a:t>controlled list according </a:t>
            </a:r>
            <a:br>
              <a:rPr lang="en-US" sz="1800" dirty="0"/>
            </a:br>
            <a:r>
              <a:rPr lang="en-US" sz="1800" dirty="0"/>
              <a:t>to standard terms as </a:t>
            </a:r>
            <a:br>
              <a:rPr lang="en-US" sz="1800" dirty="0"/>
            </a:br>
            <a:r>
              <a:rPr lang="en-US" sz="1800" dirty="0"/>
              <a:t>provided by EDQM. </a:t>
            </a:r>
          </a:p>
          <a:p>
            <a:r>
              <a:rPr lang="en-GB" sz="1800" dirty="0"/>
              <a:t>The active ingredient data </a:t>
            </a:r>
            <a:br>
              <a:rPr lang="en-GB" sz="1800" dirty="0"/>
            </a:br>
            <a:r>
              <a:rPr lang="en-GB" sz="1800" dirty="0"/>
              <a:t>fields need to be duplicated </a:t>
            </a:r>
            <a:br>
              <a:rPr lang="en-GB" sz="1800" dirty="0"/>
            </a:br>
            <a:r>
              <a:rPr lang="en-GB" sz="1800" dirty="0"/>
              <a:t>as necessary.</a:t>
            </a:r>
          </a:p>
          <a:p>
            <a:r>
              <a:rPr lang="en-GB" sz="1800" dirty="0"/>
              <a:t>In case of another pharma-</a:t>
            </a:r>
            <a:br>
              <a:rPr lang="en-GB" sz="1800" dirty="0"/>
            </a:br>
            <a:r>
              <a:rPr lang="en-GB" sz="1800" dirty="0" err="1"/>
              <a:t>ceutical</a:t>
            </a:r>
            <a:r>
              <a:rPr lang="en-GB" sz="1800" dirty="0"/>
              <a:t> product the </a:t>
            </a:r>
            <a:br>
              <a:rPr lang="en-GB" sz="1800" dirty="0"/>
            </a:br>
            <a:r>
              <a:rPr lang="en-GB" sz="1800" dirty="0"/>
              <a:t>respective frame needs </a:t>
            </a:r>
            <a:br>
              <a:rPr lang="en-GB" sz="1800" dirty="0"/>
            </a:br>
            <a:r>
              <a:rPr lang="en-GB" sz="1800" dirty="0"/>
              <a:t>to be repeated.</a:t>
            </a:r>
            <a:endParaRPr lang="de-DE" sz="1800" dirty="0"/>
          </a:p>
          <a:p>
            <a:pPr marL="342900" indent="-342900">
              <a:lnSpc>
                <a:spcPct val="100000"/>
              </a:lnSpc>
              <a:spcAft>
                <a:spcPts val="600"/>
              </a:spcAft>
              <a:buFont typeface="Arial" panose="020B0604020202020204" pitchFamily="34" charset="0"/>
              <a:buChar char="•"/>
              <a:defRPr/>
            </a:pPr>
            <a:endParaRPr lang="en-GB" dirty="0"/>
          </a:p>
        </p:txBody>
      </p:sp>
      <p:cxnSp>
        <p:nvCxnSpPr>
          <p:cNvPr id="4" name="Gerade Verbindung mit Pfeil 3"/>
          <p:cNvCxnSpPr/>
          <p:nvPr/>
        </p:nvCxnSpPr>
        <p:spPr bwMode="auto">
          <a:xfrm flipV="1">
            <a:off x="2028951" y="2708920"/>
            <a:ext cx="6143449" cy="335658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7"/>
          <p:cNvCxnSpPr/>
          <p:nvPr/>
        </p:nvCxnSpPr>
        <p:spPr bwMode="auto">
          <a:xfrm>
            <a:off x="2496656" y="4271327"/>
            <a:ext cx="1453549" cy="182196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3409960" y="1912022"/>
            <a:ext cx="3376364" cy="283955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1547665" y="1113242"/>
            <a:ext cx="2402540" cy="368391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ige Legende 19"/>
          <p:cNvSpPr/>
          <p:nvPr/>
        </p:nvSpPr>
        <p:spPr bwMode="auto">
          <a:xfrm>
            <a:off x="6300192" y="5539763"/>
            <a:ext cx="2843808" cy="736337"/>
          </a:xfrm>
          <a:prstGeom prst="wedgeRectCallout">
            <a:avLst>
              <a:gd name="adj1" fmla="val -20833"/>
              <a:gd name="adj2" fmla="val 83588"/>
            </a:avLst>
          </a:prstGeom>
          <a:solidFill>
            <a:srgbClr val="92D05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r>
              <a:rPr lang="de-DE" dirty="0"/>
              <a:t>All </a:t>
            </a:r>
            <a:r>
              <a:rPr lang="de-DE" dirty="0" err="1"/>
              <a:t>details</a:t>
            </a:r>
            <a:r>
              <a:rPr lang="de-DE" dirty="0"/>
              <a:t> </a:t>
            </a:r>
            <a:r>
              <a:rPr lang="de-DE" dirty="0" err="1"/>
              <a:t>can</a:t>
            </a:r>
            <a:r>
              <a:rPr lang="de-DE" dirty="0"/>
              <a:t> </a:t>
            </a:r>
            <a:r>
              <a:rPr lang="de-DE" dirty="0" err="1"/>
              <a:t>be</a:t>
            </a:r>
            <a:r>
              <a:rPr lang="de-DE" dirty="0"/>
              <a:t> </a:t>
            </a:r>
            <a:r>
              <a:rPr lang="de-DE" dirty="0" err="1"/>
              <a:t>copied</a:t>
            </a:r>
            <a:r>
              <a:rPr lang="de-DE" dirty="0"/>
              <a:t> </a:t>
            </a:r>
            <a:r>
              <a:rPr lang="de-DE" dirty="0" err="1"/>
              <a:t>into</a:t>
            </a:r>
            <a:r>
              <a:rPr lang="de-DE" dirty="0"/>
              <a:t> </a:t>
            </a:r>
            <a:r>
              <a:rPr lang="de-DE" dirty="0" err="1"/>
              <a:t>other</a:t>
            </a:r>
            <a:r>
              <a:rPr lang="de-DE" dirty="0"/>
              <a:t> </a:t>
            </a:r>
            <a:r>
              <a:rPr lang="de-DE" dirty="0" err="1"/>
              <a:t>sections</a:t>
            </a:r>
            <a:r>
              <a:rPr lang="de-DE" dirty="0"/>
              <a:t> </a:t>
            </a:r>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3"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22</a:t>
            </a:fld>
            <a:endParaRPr lang="en-GB" altLang="en-US" dirty="0"/>
          </a:p>
        </p:txBody>
      </p:sp>
    </p:spTree>
    <p:extLst>
      <p:ext uri="{BB962C8B-B14F-4D97-AF65-F5344CB8AC3E}">
        <p14:creationId xmlns:p14="http://schemas.microsoft.com/office/powerpoint/2010/main" val="2969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0" presetClass="exit" presetSubtype="0" fill="hold"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US" altLang="de-DE" dirty="0">
                <a:solidFill>
                  <a:schemeClr val="bg1"/>
                </a:solidFill>
              </a:rPr>
              <a:t>Usage of free text fields to describe </a:t>
            </a:r>
            <a:r>
              <a:rPr lang="en-US" altLang="de-DE" dirty="0">
                <a:solidFill>
                  <a:schemeClr val="tx2">
                    <a:lumMod val="75000"/>
                  </a:schemeClr>
                </a:solidFill>
              </a:rPr>
              <a:t>manufacturer tasks</a:t>
            </a:r>
            <a:endParaRPr lang="en-GB" altLang="de-DE" dirty="0">
              <a:solidFill>
                <a:schemeClr val="bg1"/>
              </a:solidFill>
            </a:endParaRPr>
          </a:p>
        </p:txBody>
      </p:sp>
      <p:sp>
        <p:nvSpPr>
          <p:cNvPr id="3" name="Content Placeholder 2"/>
          <p:cNvSpPr>
            <a:spLocks noGrp="1"/>
          </p:cNvSpPr>
          <p:nvPr>
            <p:ph idx="1"/>
          </p:nvPr>
        </p:nvSpPr>
        <p:spPr>
          <a:xfrm>
            <a:off x="395536" y="1333555"/>
            <a:ext cx="8456612" cy="5148262"/>
          </a:xfrm>
        </p:spPr>
        <p:txBody>
          <a:bodyPr/>
          <a:lstStyle/>
          <a:p>
            <a:pPr marL="342900" indent="-342900">
              <a:lnSpc>
                <a:spcPct val="100000"/>
              </a:lnSpc>
              <a:spcAft>
                <a:spcPts val="600"/>
              </a:spcAft>
              <a:buFont typeface="Arial" panose="020B0604020202020204" pitchFamily="34" charset="0"/>
              <a:buChar char="•"/>
              <a:defRPr/>
            </a:pPr>
            <a:r>
              <a:rPr lang="en-GB" dirty="0"/>
              <a:t>A free text field is included so that a description of the partial product (e.g. vial with solvent, vial with powder, solvent etc.) can be included if necessary to indicate which part of the product a specific manufacturer produces. This field is optional and can be left empty.</a:t>
            </a:r>
            <a:endParaRPr lang="de-DE" dirty="0"/>
          </a:p>
          <a:p>
            <a:pPr marL="342900" indent="-342900">
              <a:lnSpc>
                <a:spcPct val="100000"/>
              </a:lnSpc>
              <a:spcAft>
                <a:spcPts val="600"/>
              </a:spcAft>
              <a:buFont typeface="Arial" panose="020B0604020202020204" pitchFamily="34" charset="0"/>
              <a:buChar char="•"/>
              <a:defRPr/>
            </a:pPr>
            <a:endParaRPr lang="en-US" dirty="0"/>
          </a:p>
        </p:txBody>
      </p:sp>
      <p:pic>
        <p:nvPicPr>
          <p:cNvPr id="5" name="Grafik 4"/>
          <p:cNvPicPr/>
          <p:nvPr/>
        </p:nvPicPr>
        <p:blipFill>
          <a:blip r:embed="rId2"/>
          <a:stretch>
            <a:fillRect/>
          </a:stretch>
        </p:blipFill>
        <p:spPr>
          <a:xfrm>
            <a:off x="546862" y="3289737"/>
            <a:ext cx="7704410" cy="2140255"/>
          </a:xfrm>
          <a:prstGeom prst="rect">
            <a:avLst/>
          </a:prstGeom>
        </p:spPr>
      </p:pic>
      <p:sp>
        <p:nvSpPr>
          <p:cNvPr id="6" name="Rechteck 5"/>
          <p:cNvSpPr/>
          <p:nvPr/>
        </p:nvSpPr>
        <p:spPr>
          <a:xfrm>
            <a:off x="1122480" y="4853928"/>
            <a:ext cx="5655543" cy="419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p:cNvSpPr txBox="1"/>
          <p:nvPr/>
        </p:nvSpPr>
        <p:spPr>
          <a:xfrm>
            <a:off x="1072315" y="4885230"/>
            <a:ext cx="2304256" cy="387798"/>
          </a:xfrm>
          <a:prstGeom prst="rect">
            <a:avLst/>
          </a:prstGeom>
          <a:noFill/>
        </p:spPr>
        <p:txBody>
          <a:bodyPr wrap="square" rtlCol="0">
            <a:spAutoFit/>
          </a:bodyPr>
          <a:lstStyle/>
          <a:p>
            <a:r>
              <a:rPr lang="en-GB" dirty="0"/>
              <a:t>vial with powder</a:t>
            </a:r>
            <a:endParaRPr lang="de-DE" dirty="0"/>
          </a:p>
        </p:txBody>
      </p:sp>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9"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23</a:t>
            </a:fld>
            <a:endParaRPr lang="en-GB" altLang="en-US" dirty="0"/>
          </a:p>
        </p:txBody>
      </p:sp>
    </p:spTree>
    <p:extLst>
      <p:ext uri="{BB962C8B-B14F-4D97-AF65-F5344CB8AC3E}">
        <p14:creationId xmlns:p14="http://schemas.microsoft.com/office/powerpoint/2010/main" val="173906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504" y="175263"/>
            <a:ext cx="8456613" cy="950912"/>
          </a:xfrm>
        </p:spPr>
        <p:txBody>
          <a:bodyPr/>
          <a:lstStyle/>
          <a:p>
            <a:r>
              <a:rPr lang="en-US" altLang="de-DE" dirty="0">
                <a:solidFill>
                  <a:schemeClr val="bg1"/>
                </a:solidFill>
              </a:rPr>
              <a:t>Rule on how several products can be </a:t>
            </a:r>
            <a:br>
              <a:rPr lang="en-US" altLang="de-DE" dirty="0">
                <a:solidFill>
                  <a:schemeClr val="bg1"/>
                </a:solidFill>
              </a:rPr>
            </a:br>
            <a:r>
              <a:rPr lang="en-US" altLang="de-DE" dirty="0">
                <a:solidFill>
                  <a:schemeClr val="tx2">
                    <a:lumMod val="75000"/>
                  </a:schemeClr>
                </a:solidFill>
              </a:rPr>
              <a:t>covered</a:t>
            </a:r>
            <a:r>
              <a:rPr lang="en-US" altLang="de-DE" dirty="0">
                <a:solidFill>
                  <a:schemeClr val="bg1"/>
                </a:solidFill>
              </a:rPr>
              <a:t> </a:t>
            </a:r>
            <a:r>
              <a:rPr lang="en-US" altLang="de-DE" dirty="0">
                <a:solidFill>
                  <a:schemeClr val="tx2">
                    <a:lumMod val="75000"/>
                  </a:schemeClr>
                </a:solidFill>
              </a:rPr>
              <a:t>by one MAA-form</a:t>
            </a:r>
            <a:endParaRPr lang="en-GB" altLang="de-DE" dirty="0">
              <a:solidFill>
                <a:schemeClr val="tx2">
                  <a:lumMod val="75000"/>
                </a:schemeClr>
              </a:solidFill>
            </a:endParaRPr>
          </a:p>
        </p:txBody>
      </p:sp>
      <p:sp>
        <p:nvSpPr>
          <p:cNvPr id="3" name="Content Placeholder 2"/>
          <p:cNvSpPr>
            <a:spLocks noGrp="1"/>
          </p:cNvSpPr>
          <p:nvPr>
            <p:ph idx="1"/>
          </p:nvPr>
        </p:nvSpPr>
        <p:spPr>
          <a:xfrm>
            <a:off x="323528" y="1192088"/>
            <a:ext cx="8456612" cy="5148262"/>
          </a:xfrm>
        </p:spPr>
        <p:txBody>
          <a:bodyPr/>
          <a:lstStyle/>
          <a:p>
            <a:pPr marL="342900" indent="-342900">
              <a:lnSpc>
                <a:spcPct val="100000"/>
              </a:lnSpc>
              <a:spcAft>
                <a:spcPts val="600"/>
              </a:spcAft>
              <a:buFont typeface="Arial" panose="020B0604020202020204" pitchFamily="34" charset="0"/>
              <a:buChar char="•"/>
              <a:defRPr/>
            </a:pPr>
            <a:r>
              <a:rPr lang="en-GB" dirty="0"/>
              <a:t>For MRP/DCP new applications and renewals, a single form should be submitted for each strength and pharmaceutical form (and not for each country). </a:t>
            </a:r>
          </a:p>
          <a:p>
            <a:pPr marL="342900" indent="-342900">
              <a:lnSpc>
                <a:spcPct val="100000"/>
              </a:lnSpc>
              <a:spcAft>
                <a:spcPts val="600"/>
              </a:spcAft>
              <a:buFont typeface="Arial" panose="020B0604020202020204" pitchFamily="34" charset="0"/>
              <a:buChar char="•"/>
              <a:defRPr/>
            </a:pPr>
            <a:r>
              <a:rPr lang="en-GB" dirty="0"/>
              <a:t>This is contrary to the centralised where a combined AF for all strengths and pharmaceutical forms is possible. </a:t>
            </a:r>
          </a:p>
          <a:p>
            <a:pPr marL="342900" indent="-342900">
              <a:lnSpc>
                <a:spcPct val="100000"/>
              </a:lnSpc>
              <a:spcAft>
                <a:spcPts val="600"/>
              </a:spcAft>
              <a:buFont typeface="Arial" panose="020B0604020202020204" pitchFamily="34" charset="0"/>
              <a:buChar char="•"/>
              <a:defRPr/>
            </a:pPr>
            <a:r>
              <a:rPr lang="en-GB" dirty="0"/>
              <a:t>For variation applications you can combine several products in all procedure types. </a:t>
            </a:r>
            <a:endParaRPr lang="de-DE" dirty="0"/>
          </a:p>
          <a:p>
            <a:pPr marL="342900" indent="-342900">
              <a:lnSpc>
                <a:spcPct val="100000"/>
              </a:lnSpc>
              <a:spcAft>
                <a:spcPts val="600"/>
              </a:spcAft>
              <a:buFont typeface="Arial" panose="020B0604020202020204" pitchFamily="34" charset="0"/>
              <a:buChar char="•"/>
              <a:defRPr/>
            </a:pPr>
            <a:endParaRPr lang="de-DE" dirty="0"/>
          </a:p>
          <a:p>
            <a:pPr marL="342900" indent="-342900">
              <a:lnSpc>
                <a:spcPct val="100000"/>
              </a:lnSpc>
              <a:spcAft>
                <a:spcPts val="600"/>
              </a:spcAft>
              <a:buFont typeface="Arial" panose="020B0604020202020204" pitchFamily="34" charset="0"/>
              <a:buChar char="•"/>
              <a:defRPr/>
            </a:pPr>
            <a:endParaRPr lang="en-US" dirty="0"/>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6"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24</a:t>
            </a:fld>
            <a:endParaRPr lang="en-GB" altLang="en-US" dirty="0"/>
          </a:p>
        </p:txBody>
      </p:sp>
    </p:spTree>
    <p:extLst>
      <p:ext uri="{BB962C8B-B14F-4D97-AF65-F5344CB8AC3E}">
        <p14:creationId xmlns:p14="http://schemas.microsoft.com/office/powerpoint/2010/main" val="117868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6732" y="103944"/>
            <a:ext cx="8456613" cy="950912"/>
          </a:xfrm>
        </p:spPr>
        <p:txBody>
          <a:bodyPr/>
          <a:lstStyle/>
          <a:p>
            <a:r>
              <a:rPr lang="en-US" altLang="de-DE" dirty="0">
                <a:solidFill>
                  <a:schemeClr val="bg1"/>
                </a:solidFill>
              </a:rPr>
              <a:t>Reference to the pharmaceutical product</a:t>
            </a:r>
            <a:endParaRPr lang="en-GB" altLang="de-DE" dirty="0">
              <a:solidFill>
                <a:schemeClr val="tx2">
                  <a:lumMod val="75000"/>
                </a:schemeClr>
              </a:solidFill>
            </a:endParaRPr>
          </a:p>
        </p:txBody>
      </p:sp>
      <p:sp>
        <p:nvSpPr>
          <p:cNvPr id="3" name="Content Placeholder 2"/>
          <p:cNvSpPr>
            <a:spLocks noGrp="1"/>
          </p:cNvSpPr>
          <p:nvPr>
            <p:ph idx="1"/>
          </p:nvPr>
        </p:nvSpPr>
        <p:spPr>
          <a:xfrm>
            <a:off x="403581" y="852039"/>
            <a:ext cx="8456612" cy="5148262"/>
          </a:xfrm>
        </p:spPr>
        <p:txBody>
          <a:bodyPr/>
          <a:lstStyle/>
          <a:p>
            <a:r>
              <a:rPr lang="en-GB" dirty="0"/>
              <a:t>The chosen active </a:t>
            </a:r>
            <a:r>
              <a:rPr lang="en-GB" dirty="0" smtClean="0"/>
              <a:t>substance(s</a:t>
            </a:r>
            <a:r>
              <a:rPr lang="en-GB" dirty="0"/>
              <a:t>) is/are automatically displayed in section 2.6.1 on the ‘Name of active substance field(s)’. You are able to add additional information on the active substance as well as all excipients in a separate list.</a:t>
            </a:r>
            <a:endParaRPr lang="de-DE" dirty="0"/>
          </a:p>
          <a:p>
            <a:r>
              <a:rPr lang="en-GB" dirty="0"/>
              <a:t>To interpret the composition correctly the reference of counting must be stated in the first line. All quantities of substances are referring to a defined quantity of the specified pharmaceutical form, e.g. 1 (unit) of tablets or 100 (ml) of a solution.</a:t>
            </a:r>
            <a:endParaRPr lang="de-DE" dirty="0"/>
          </a:p>
        </p:txBody>
      </p:sp>
      <p:grpSp>
        <p:nvGrpSpPr>
          <p:cNvPr id="4" name="Gruppieren 3"/>
          <p:cNvGrpSpPr/>
          <p:nvPr/>
        </p:nvGrpSpPr>
        <p:grpSpPr>
          <a:xfrm>
            <a:off x="403581" y="4031026"/>
            <a:ext cx="8892480" cy="2365574"/>
            <a:chOff x="251520" y="3385727"/>
            <a:chExt cx="8892480" cy="2365574"/>
          </a:xfrm>
        </p:grpSpPr>
        <p:pic>
          <p:nvPicPr>
            <p:cNvPr id="8" name="Grafik 7"/>
            <p:cNvPicPr/>
            <p:nvPr/>
          </p:nvPicPr>
          <p:blipFill rotWithShape="1">
            <a:blip r:embed="rId2">
              <a:extLst>
                <a:ext uri="{28A0092B-C50C-407E-A947-70E740481C1C}">
                  <a14:useLocalDpi xmlns:a14="http://schemas.microsoft.com/office/drawing/2010/main" val="0"/>
                </a:ext>
              </a:extLst>
            </a:blip>
            <a:srcRect l="379" t="28" r="-379" b="84545"/>
            <a:stretch/>
          </p:blipFill>
          <p:spPr bwMode="auto">
            <a:xfrm>
              <a:off x="420539" y="3385727"/>
              <a:ext cx="8723461" cy="2365574"/>
            </a:xfrm>
            <a:prstGeom prst="rect">
              <a:avLst/>
            </a:prstGeom>
            <a:noFill/>
          </p:spPr>
        </p:pic>
        <p:sp>
          <p:nvSpPr>
            <p:cNvPr id="2" name="Rechteck 1"/>
            <p:cNvSpPr/>
            <p:nvPr/>
          </p:nvSpPr>
          <p:spPr bwMode="auto">
            <a:xfrm>
              <a:off x="251520" y="4908613"/>
              <a:ext cx="6264696" cy="357690"/>
            </a:xfrm>
            <a:prstGeom prst="rect">
              <a:avLst/>
            </a:prstGeom>
            <a:noFill/>
            <a:ln w="28575"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de-DE" sz="1600" b="0" i="0" u="none" strike="noStrike" cap="none" normalizeH="0" baseline="0">
                <a:ln>
                  <a:noFill/>
                </a:ln>
                <a:solidFill>
                  <a:srgbClr val="000000"/>
                </a:solidFill>
                <a:effectLst/>
                <a:latin typeface="Verdana" pitchFamily="34" charset="0"/>
                <a:cs typeface="Arial" charset="0"/>
              </a:endParaRPr>
            </a:p>
          </p:txBody>
        </p:sp>
      </p:grpSp>
      <p:sp>
        <p:nvSpPr>
          <p:cNvPr id="5" name="Fußzeilenplatzhalter 4"/>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9"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25</a:t>
            </a:fld>
            <a:endParaRPr lang="en-GB" altLang="en-US" dirty="0"/>
          </a:p>
        </p:txBody>
      </p:sp>
    </p:spTree>
    <p:extLst>
      <p:ext uri="{BB962C8B-B14F-4D97-AF65-F5344CB8AC3E}">
        <p14:creationId xmlns:p14="http://schemas.microsoft.com/office/powerpoint/2010/main" val="98015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87138"/>
            <a:ext cx="8456613" cy="950912"/>
          </a:xfrm>
        </p:spPr>
        <p:txBody>
          <a:bodyPr/>
          <a:lstStyle/>
          <a:p>
            <a:r>
              <a:rPr lang="en-US" altLang="de-DE" dirty="0">
                <a:solidFill>
                  <a:schemeClr val="bg1"/>
                </a:solidFill>
              </a:rPr>
              <a:t>Active substances and ingredients of different </a:t>
            </a:r>
            <a:r>
              <a:rPr lang="en-US" altLang="de-DE" dirty="0">
                <a:solidFill>
                  <a:schemeClr val="tx2">
                    <a:lumMod val="75000"/>
                  </a:schemeClr>
                </a:solidFill>
              </a:rPr>
              <a:t>parts of a medicinal product</a:t>
            </a:r>
            <a:endParaRPr lang="en-GB" altLang="de-DE" dirty="0">
              <a:solidFill>
                <a:schemeClr val="tx2">
                  <a:lumMod val="75000"/>
                </a:schemeClr>
              </a:solidFill>
            </a:endParaRPr>
          </a:p>
        </p:txBody>
      </p:sp>
      <p:sp>
        <p:nvSpPr>
          <p:cNvPr id="3" name="Content Placeholder 2"/>
          <p:cNvSpPr>
            <a:spLocks noGrp="1"/>
          </p:cNvSpPr>
          <p:nvPr>
            <p:ph idx="1"/>
          </p:nvPr>
        </p:nvSpPr>
        <p:spPr>
          <a:xfrm>
            <a:off x="383567" y="1222376"/>
            <a:ext cx="8456612" cy="5148262"/>
          </a:xfrm>
        </p:spPr>
        <p:txBody>
          <a:bodyPr/>
          <a:lstStyle/>
          <a:p>
            <a:r>
              <a:rPr lang="de-DE" dirty="0"/>
              <a:t>In case </a:t>
            </a:r>
            <a:r>
              <a:rPr lang="de-DE" dirty="0" smtClean="0"/>
              <a:t>of two </a:t>
            </a:r>
            <a:r>
              <a:rPr lang="de-DE" dirty="0"/>
              <a:t>or more different pharmaceutical products are offered by the medicinal product (e.g. a </a:t>
            </a:r>
            <a:r>
              <a:rPr lang="de-DE" dirty="0" err="1"/>
              <a:t>blister</a:t>
            </a:r>
            <a:r>
              <a:rPr lang="de-DE" dirty="0"/>
              <a:t> </a:t>
            </a:r>
            <a:r>
              <a:rPr lang="de-DE" dirty="0" err="1"/>
              <a:t>chart</a:t>
            </a:r>
            <a:r>
              <a:rPr lang="de-DE" dirty="0"/>
              <a:t> </a:t>
            </a:r>
            <a:r>
              <a:rPr lang="de-DE" dirty="0" err="1"/>
              <a:t>with</a:t>
            </a:r>
            <a:r>
              <a:rPr lang="de-DE" dirty="0"/>
              <a:t> </a:t>
            </a:r>
            <a:r>
              <a:rPr lang="de-DE" dirty="0" err="1"/>
              <a:t>two</a:t>
            </a:r>
            <a:r>
              <a:rPr lang="de-DE" dirty="0"/>
              <a:t> </a:t>
            </a:r>
            <a:r>
              <a:rPr lang="de-DE" dirty="0" err="1"/>
              <a:t>or</a:t>
            </a:r>
            <a:r>
              <a:rPr lang="de-DE" dirty="0"/>
              <a:t> </a:t>
            </a:r>
            <a:r>
              <a:rPr lang="de-DE" dirty="0" err="1"/>
              <a:t>more</a:t>
            </a:r>
            <a:r>
              <a:rPr lang="de-DE" dirty="0"/>
              <a:t> </a:t>
            </a:r>
            <a:r>
              <a:rPr lang="de-DE" dirty="0" err="1"/>
              <a:t>sections</a:t>
            </a:r>
            <a:r>
              <a:rPr lang="de-DE" dirty="0"/>
              <a:t>) </a:t>
            </a:r>
            <a:r>
              <a:rPr lang="de-DE" dirty="0" err="1"/>
              <a:t>the</a:t>
            </a:r>
            <a:r>
              <a:rPr lang="de-DE" dirty="0"/>
              <a:t> </a:t>
            </a:r>
            <a:r>
              <a:rPr lang="de-DE" dirty="0" err="1"/>
              <a:t>entire</a:t>
            </a:r>
            <a:r>
              <a:rPr lang="de-DE" dirty="0"/>
              <a:t> </a:t>
            </a:r>
            <a:r>
              <a:rPr lang="de-DE" dirty="0" err="1"/>
              <a:t>section</a:t>
            </a:r>
            <a:r>
              <a:rPr lang="de-DE" dirty="0"/>
              <a:t> 2.6.1 </a:t>
            </a:r>
            <a:r>
              <a:rPr lang="de-DE" dirty="0" err="1"/>
              <a:t>may</a:t>
            </a:r>
            <a:r>
              <a:rPr lang="de-DE" dirty="0"/>
              <a:t> </a:t>
            </a:r>
            <a:r>
              <a:rPr lang="de-DE" dirty="0" err="1"/>
              <a:t>be</a:t>
            </a:r>
            <a:r>
              <a:rPr lang="de-DE" dirty="0"/>
              <a:t> </a:t>
            </a:r>
            <a:r>
              <a:rPr lang="de-DE" dirty="0" err="1"/>
              <a:t>multiplied</a:t>
            </a:r>
            <a:r>
              <a:rPr lang="de-DE" dirty="0"/>
              <a:t> </a:t>
            </a:r>
            <a:r>
              <a:rPr lang="de-DE" dirty="0" err="1"/>
              <a:t>or</a:t>
            </a:r>
            <a:r>
              <a:rPr lang="de-DE" dirty="0"/>
              <a:t> </a:t>
            </a:r>
            <a:r>
              <a:rPr lang="de-DE" dirty="0" err="1"/>
              <a:t>within</a:t>
            </a:r>
            <a:r>
              <a:rPr lang="de-DE" dirty="0"/>
              <a:t> </a:t>
            </a:r>
            <a:r>
              <a:rPr lang="de-DE" dirty="0" err="1"/>
              <a:t>the</a:t>
            </a:r>
            <a:r>
              <a:rPr lang="de-DE" dirty="0"/>
              <a:t> </a:t>
            </a:r>
            <a:r>
              <a:rPr lang="de-DE" dirty="0" err="1"/>
              <a:t>composition</a:t>
            </a:r>
            <a:r>
              <a:rPr lang="de-DE" dirty="0"/>
              <a:t> a </a:t>
            </a:r>
            <a:r>
              <a:rPr lang="de-DE" dirty="0" err="1"/>
              <a:t>second</a:t>
            </a:r>
            <a:r>
              <a:rPr lang="de-DE" dirty="0"/>
              <a:t> </a:t>
            </a:r>
            <a:r>
              <a:rPr lang="de-DE" dirty="0" err="1"/>
              <a:t>part</a:t>
            </a:r>
            <a:r>
              <a:rPr lang="de-DE" dirty="0"/>
              <a:t> will </a:t>
            </a:r>
            <a:r>
              <a:rPr lang="de-DE" dirty="0" err="1"/>
              <a:t>be</a:t>
            </a:r>
            <a:r>
              <a:rPr lang="de-DE" dirty="0"/>
              <a:t> </a:t>
            </a:r>
            <a:r>
              <a:rPr lang="de-DE" dirty="0" err="1"/>
              <a:t>described</a:t>
            </a:r>
            <a:r>
              <a:rPr lang="de-DE" dirty="0"/>
              <a:t> </a:t>
            </a:r>
            <a:r>
              <a:rPr lang="de-DE" dirty="0" err="1"/>
              <a:t>and</a:t>
            </a:r>
            <a:r>
              <a:rPr lang="de-DE" dirty="0"/>
              <a:t> </a:t>
            </a:r>
            <a:r>
              <a:rPr lang="de-DE" dirty="0" err="1"/>
              <a:t>the</a:t>
            </a:r>
            <a:r>
              <a:rPr lang="de-DE" dirty="0"/>
              <a:t> </a:t>
            </a:r>
            <a:r>
              <a:rPr lang="de-DE" dirty="0" err="1"/>
              <a:t>below</a:t>
            </a:r>
            <a:r>
              <a:rPr lang="de-DE" dirty="0"/>
              <a:t> </a:t>
            </a:r>
            <a:r>
              <a:rPr lang="de-DE" dirty="0" err="1"/>
              <a:t>indicated</a:t>
            </a:r>
            <a:r>
              <a:rPr lang="de-DE" dirty="0"/>
              <a:t> </a:t>
            </a:r>
            <a:r>
              <a:rPr lang="de-DE" dirty="0" err="1"/>
              <a:t>free</a:t>
            </a:r>
            <a:r>
              <a:rPr lang="de-DE" dirty="0"/>
              <a:t> </a:t>
            </a:r>
            <a:r>
              <a:rPr lang="de-DE" dirty="0" err="1"/>
              <a:t>text</a:t>
            </a:r>
            <a:r>
              <a:rPr lang="de-DE" dirty="0"/>
              <a:t> </a:t>
            </a:r>
            <a:r>
              <a:rPr lang="de-DE" dirty="0" err="1"/>
              <a:t>field</a:t>
            </a:r>
            <a:r>
              <a:rPr lang="de-DE" dirty="0"/>
              <a:t> </a:t>
            </a:r>
            <a:r>
              <a:rPr lang="de-DE" dirty="0" err="1"/>
              <a:t>should</a:t>
            </a:r>
            <a:r>
              <a:rPr lang="de-DE" dirty="0"/>
              <a:t> </a:t>
            </a:r>
            <a:r>
              <a:rPr lang="de-DE" dirty="0" err="1"/>
              <a:t>indicate</a:t>
            </a:r>
            <a:r>
              <a:rPr lang="de-DE" dirty="0"/>
              <a:t> </a:t>
            </a:r>
            <a:r>
              <a:rPr lang="de-DE" dirty="0" err="1"/>
              <a:t>that</a:t>
            </a:r>
            <a:r>
              <a:rPr lang="de-DE" dirty="0"/>
              <a:t> </a:t>
            </a:r>
            <a:r>
              <a:rPr lang="de-DE" dirty="0" err="1"/>
              <a:t>another</a:t>
            </a:r>
            <a:r>
              <a:rPr lang="de-DE" dirty="0"/>
              <a:t> </a:t>
            </a:r>
            <a:r>
              <a:rPr lang="de-DE" dirty="0" err="1"/>
              <a:t>tablet</a:t>
            </a:r>
            <a:r>
              <a:rPr lang="de-DE" dirty="0"/>
              <a:t> </a:t>
            </a:r>
            <a:r>
              <a:rPr lang="de-DE" dirty="0" err="1"/>
              <a:t>is</a:t>
            </a:r>
            <a:r>
              <a:rPr lang="de-DE" dirty="0"/>
              <a:t> </a:t>
            </a:r>
            <a:r>
              <a:rPr lang="de-DE" dirty="0" err="1"/>
              <a:t>described</a:t>
            </a:r>
            <a:r>
              <a:rPr lang="de-DE" dirty="0"/>
              <a:t>.</a:t>
            </a:r>
          </a:p>
        </p:txBody>
      </p:sp>
      <p:grpSp>
        <p:nvGrpSpPr>
          <p:cNvPr id="4" name="Group 3"/>
          <p:cNvGrpSpPr/>
          <p:nvPr/>
        </p:nvGrpSpPr>
        <p:grpSpPr>
          <a:xfrm>
            <a:off x="899592" y="3446561"/>
            <a:ext cx="8144827" cy="2921655"/>
            <a:chOff x="899592" y="3969061"/>
            <a:chExt cx="8144827" cy="2921655"/>
          </a:xfrm>
        </p:grpSpPr>
        <p:pic>
          <p:nvPicPr>
            <p:cNvPr id="6" name="Grafik 5"/>
            <p:cNvPicPr/>
            <p:nvPr/>
          </p:nvPicPr>
          <p:blipFill rotWithShape="1">
            <a:blip r:embed="rId2">
              <a:extLst>
                <a:ext uri="{28A0092B-C50C-407E-A947-70E740481C1C}">
                  <a14:useLocalDpi xmlns:a14="http://schemas.microsoft.com/office/drawing/2010/main" val="0"/>
                </a:ext>
              </a:extLst>
            </a:blip>
            <a:srcRect l="379" t="55149" r="-379" b="24598"/>
            <a:stretch/>
          </p:blipFill>
          <p:spPr bwMode="auto">
            <a:xfrm>
              <a:off x="915253" y="3969061"/>
              <a:ext cx="8129166" cy="2921655"/>
            </a:xfrm>
            <a:prstGeom prst="rect">
              <a:avLst/>
            </a:prstGeom>
            <a:noFill/>
          </p:spPr>
        </p:pic>
        <p:sp>
          <p:nvSpPr>
            <p:cNvPr id="9" name="Textfeld 2"/>
            <p:cNvSpPr txBox="1">
              <a:spLocks noChangeArrowheads="1"/>
            </p:cNvSpPr>
            <p:nvPr/>
          </p:nvSpPr>
          <p:spPr bwMode="auto">
            <a:xfrm>
              <a:off x="899592" y="4553126"/>
              <a:ext cx="6270441" cy="424732"/>
            </a:xfrm>
            <a:prstGeom prst="rect">
              <a:avLst/>
            </a:prstGeom>
            <a:noFill/>
            <a:ln w="28575">
              <a:solidFill>
                <a:srgbClr val="FF0000"/>
              </a:solidFill>
              <a:miter lim="800000"/>
              <a:headEnd/>
              <a:tailEnd/>
            </a:ln>
          </p:spPr>
          <p:txBody>
            <a:bodyPr rot="0" vert="horz" wrap="square" lIns="91440" tIns="45720" rIns="91440" bIns="45720" anchor="t" anchorCtr="0">
              <a:spAutoFit/>
            </a:bodyPr>
            <a:lstStyle/>
            <a:p>
              <a:pPr>
                <a:spcAft>
                  <a:spcPts val="0"/>
                </a:spcAft>
              </a:pPr>
              <a:r>
                <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Free text field for additional description or qualifying</a:t>
              </a:r>
              <a:endParaRPr lang="de-DE"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6"/>
          <p:cNvSpPr txBox="1">
            <a:spLocks/>
          </p:cNvSpPr>
          <p:nvPr/>
        </p:nvSpPr>
        <p:spPr>
          <a:xfrm>
            <a:off x="251520" y="6405562"/>
            <a:ext cx="648071" cy="263798"/>
          </a:xfrm>
          <a:prstGeom prst="rect">
            <a:avLst/>
          </a:prstGeom>
          <a:ln/>
        </p:spPr>
        <p:txBody>
          <a:bodyPr anchor="ctr" anchorCtr="0"/>
          <a:lstStyle>
            <a:defPPr>
              <a:defRPr lang="en-GB"/>
            </a:defPPr>
            <a:lvl1pPr algn="ctr" rtl="0" fontAlgn="base">
              <a:lnSpc>
                <a:spcPct val="120000"/>
              </a:lnSpc>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defRPr/>
            </a:pPr>
            <a:fld id="{C169EE18-BC7E-4CD5-83B5-E16BDAEFDBD8}" type="slidenum">
              <a:rPr lang="en-GB" altLang="en-US" smtClean="0"/>
              <a:pPr>
                <a:defRPr/>
              </a:pPr>
              <a:t>26</a:t>
            </a:fld>
            <a:endParaRPr lang="en-GB" altLang="en-US" dirty="0"/>
          </a:p>
        </p:txBody>
      </p:sp>
      <p:sp>
        <p:nvSpPr>
          <p:cNvPr id="7" name="Slide Number Placeholder 6"/>
          <p:cNvSpPr>
            <a:spLocks noGrp="1"/>
          </p:cNvSpPr>
          <p:nvPr>
            <p:ph type="sldNum" sz="quarter" idx="12"/>
          </p:nvPr>
        </p:nvSpPr>
        <p:spPr/>
        <p:txBody>
          <a:bodyPr/>
          <a:lstStyle/>
          <a:p>
            <a:pPr>
              <a:defRPr/>
            </a:pPr>
            <a:fld id="{C169EE18-BC7E-4CD5-83B5-E16BDAEFDBD8}" type="slidenum">
              <a:rPr lang="en-GB" altLang="en-US" smtClean="0"/>
              <a:pPr>
                <a:defRPr/>
              </a:pPr>
              <a:t>26</a:t>
            </a:fld>
            <a:endParaRPr lang="en-GB" altLang="en-US" dirty="0"/>
          </a:p>
        </p:txBody>
      </p:sp>
    </p:spTree>
    <p:extLst>
      <p:ext uri="{BB962C8B-B14F-4D97-AF65-F5344CB8AC3E}">
        <p14:creationId xmlns:p14="http://schemas.microsoft.com/office/powerpoint/2010/main" val="380962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512" y="135427"/>
            <a:ext cx="8456613" cy="748731"/>
          </a:xfrm>
        </p:spPr>
        <p:txBody>
          <a:bodyPr/>
          <a:lstStyle/>
          <a:p>
            <a:r>
              <a:rPr lang="en-US" dirty="0">
                <a:solidFill>
                  <a:schemeClr val="bg1"/>
                </a:solidFill>
              </a:rPr>
              <a:t>Composition</a:t>
            </a:r>
            <a:endParaRPr lang="en-GB" altLang="de-DE" dirty="0">
              <a:solidFill>
                <a:schemeClr val="bg1"/>
              </a:solidFill>
            </a:endParaRPr>
          </a:p>
        </p:txBody>
      </p:sp>
      <p:grpSp>
        <p:nvGrpSpPr>
          <p:cNvPr id="21" name="Gruppieren 20"/>
          <p:cNvGrpSpPr/>
          <p:nvPr/>
        </p:nvGrpSpPr>
        <p:grpSpPr>
          <a:xfrm>
            <a:off x="1648463" y="1942055"/>
            <a:ext cx="7324256" cy="3482975"/>
            <a:chOff x="664391" y="2982901"/>
            <a:chExt cx="7324256" cy="3482975"/>
          </a:xfrm>
        </p:grpSpPr>
        <p:pic>
          <p:nvPicPr>
            <p:cNvPr id="5" name="Grafik 4"/>
            <p:cNvPicPr/>
            <p:nvPr/>
          </p:nvPicPr>
          <p:blipFill rotWithShape="1">
            <a:blip r:embed="rId2"/>
            <a:srcRect l="9412" t="32528" r="12690" b="41579"/>
            <a:stretch/>
          </p:blipFill>
          <p:spPr bwMode="auto">
            <a:xfrm>
              <a:off x="682972" y="2982901"/>
              <a:ext cx="7305675" cy="3482975"/>
            </a:xfrm>
            <a:prstGeom prst="rect">
              <a:avLst/>
            </a:prstGeom>
            <a:ln>
              <a:noFill/>
            </a:ln>
            <a:extLst>
              <a:ext uri="{53640926-AAD7-44D8-BBD7-CCE9431645EC}">
                <a14:shadowObscured xmlns:a14="http://schemas.microsoft.com/office/drawing/2010/main"/>
              </a:ext>
            </a:extLst>
          </p:spPr>
        </p:pic>
        <p:grpSp>
          <p:nvGrpSpPr>
            <p:cNvPr id="13" name="Gruppieren 12"/>
            <p:cNvGrpSpPr/>
            <p:nvPr/>
          </p:nvGrpSpPr>
          <p:grpSpPr>
            <a:xfrm>
              <a:off x="3923929" y="4102816"/>
              <a:ext cx="3299664" cy="1163106"/>
              <a:chOff x="2856512" y="1990152"/>
              <a:chExt cx="3299664" cy="1163106"/>
            </a:xfrm>
          </p:grpSpPr>
          <p:sp>
            <p:nvSpPr>
              <p:cNvPr id="2" name="Ellipse 1"/>
              <p:cNvSpPr/>
              <p:nvPr/>
            </p:nvSpPr>
            <p:spPr bwMode="auto">
              <a:xfrm>
                <a:off x="3779912" y="1990152"/>
                <a:ext cx="2376264" cy="1055242"/>
              </a:xfrm>
              <a:prstGeom prst="ellipse">
                <a:avLst/>
              </a:prstGeom>
              <a:solidFill>
                <a:schemeClr val="accent1"/>
              </a:solidFill>
              <a:ln w="19050" cap="flat" cmpd="sng" algn="ctr">
                <a:solidFill>
                  <a:srgbClr val="FF0000"/>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de-DE" sz="1600" b="0" i="0" u="none" strike="noStrike" cap="none" normalizeH="0" baseline="0">
                  <a:ln>
                    <a:noFill/>
                  </a:ln>
                  <a:solidFill>
                    <a:srgbClr val="000000"/>
                  </a:solidFill>
                  <a:effectLst/>
                  <a:latin typeface="Verdana" pitchFamily="34" charset="0"/>
                  <a:cs typeface="Arial" charset="0"/>
                </a:endParaRPr>
              </a:p>
            </p:txBody>
          </p:sp>
          <p:pic>
            <p:nvPicPr>
              <p:cNvPr id="4" name="Grafik 3"/>
              <p:cNvPicPr>
                <a:picLocks noChangeAspect="1"/>
              </p:cNvPicPr>
              <p:nvPr/>
            </p:nvPicPr>
            <p:blipFill>
              <a:blip r:embed="rId3"/>
              <a:stretch>
                <a:fillRect/>
              </a:stretch>
            </p:blipFill>
            <p:spPr>
              <a:xfrm>
                <a:off x="3948869" y="2271415"/>
                <a:ext cx="2038350" cy="447675"/>
              </a:xfrm>
              <a:prstGeom prst="rect">
                <a:avLst/>
              </a:prstGeom>
            </p:spPr>
          </p:pic>
          <p:cxnSp>
            <p:nvCxnSpPr>
              <p:cNvPr id="7" name="Gerader Verbinder 6"/>
              <p:cNvCxnSpPr/>
              <p:nvPr/>
            </p:nvCxnSpPr>
            <p:spPr bwMode="auto">
              <a:xfrm flipH="1">
                <a:off x="2856512" y="2271415"/>
                <a:ext cx="1092357" cy="881843"/>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r Verbinder 8"/>
              <p:cNvCxnSpPr/>
              <p:nvPr/>
            </p:nvCxnSpPr>
            <p:spPr bwMode="auto">
              <a:xfrm flipH="1">
                <a:off x="2873294" y="3038146"/>
                <a:ext cx="2050820" cy="1136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feld 11"/>
            <p:cNvSpPr txBox="1"/>
            <p:nvPr/>
          </p:nvSpPr>
          <p:spPr>
            <a:xfrm>
              <a:off x="2856278" y="6069413"/>
              <a:ext cx="3287427" cy="356508"/>
            </a:xfrm>
            <a:prstGeom prst="rect">
              <a:avLst/>
            </a:prstGeom>
            <a:noFill/>
          </p:spPr>
          <p:txBody>
            <a:bodyPr wrap="square" rtlCol="0">
              <a:spAutoFit/>
            </a:bodyPr>
            <a:lstStyle/>
            <a:p>
              <a:r>
                <a:rPr lang="de-DE" b="1" dirty="0">
                  <a:solidFill>
                    <a:srgbClr val="FF0000"/>
                  </a:solidFill>
                </a:rPr>
                <a:t>Operator-Value-</a:t>
              </a:r>
              <a:r>
                <a:rPr lang="de-DE" b="1" dirty="0" err="1">
                  <a:solidFill>
                    <a:srgbClr val="FF0000"/>
                  </a:solidFill>
                </a:rPr>
                <a:t>UoM</a:t>
              </a:r>
              <a:endParaRPr lang="de-DE" b="1" dirty="0">
                <a:solidFill>
                  <a:srgbClr val="FF0000"/>
                </a:solidFill>
              </a:endParaRPr>
            </a:p>
          </p:txBody>
        </p:sp>
        <p:sp>
          <p:nvSpPr>
            <p:cNvPr id="14" name="Textfeld 13"/>
            <p:cNvSpPr txBox="1"/>
            <p:nvPr/>
          </p:nvSpPr>
          <p:spPr>
            <a:xfrm>
              <a:off x="879838" y="4998072"/>
              <a:ext cx="2088232" cy="267850"/>
            </a:xfrm>
            <a:prstGeom prst="rect">
              <a:avLst/>
            </a:prstGeom>
            <a:solidFill>
              <a:schemeClr val="accent1"/>
            </a:solidFill>
          </p:spPr>
          <p:txBody>
            <a:bodyPr wrap="square" rtlCol="0">
              <a:spAutoFit/>
            </a:bodyPr>
            <a:lstStyle/>
            <a:p>
              <a:pPr algn="l"/>
              <a:r>
                <a:rPr lang="de-DE" dirty="0" err="1"/>
                <a:t>Calculated</a:t>
              </a:r>
              <a:r>
                <a:rPr lang="de-DE" dirty="0"/>
                <a:t> </a:t>
              </a:r>
              <a:r>
                <a:rPr lang="de-DE" dirty="0" err="1"/>
                <a:t>as</a:t>
              </a:r>
              <a:endParaRPr lang="de-DE" dirty="0"/>
            </a:p>
          </p:txBody>
        </p:sp>
        <p:sp>
          <p:nvSpPr>
            <p:cNvPr id="15" name="Textfeld 14"/>
            <p:cNvSpPr txBox="1"/>
            <p:nvPr/>
          </p:nvSpPr>
          <p:spPr>
            <a:xfrm>
              <a:off x="664391" y="5743426"/>
              <a:ext cx="1656184" cy="651973"/>
            </a:xfrm>
            <a:prstGeom prst="rect">
              <a:avLst/>
            </a:prstGeom>
            <a:noFill/>
          </p:spPr>
          <p:txBody>
            <a:bodyPr wrap="square" rtlCol="0">
              <a:spAutoFit/>
            </a:bodyPr>
            <a:lstStyle/>
            <a:p>
              <a:r>
                <a:rPr lang="de-DE" dirty="0"/>
                <a:t>Ibuprofen</a:t>
              </a:r>
            </a:p>
            <a:p>
              <a:endParaRPr lang="de-DE" dirty="0"/>
            </a:p>
          </p:txBody>
        </p:sp>
      </p:grpSp>
      <p:sp>
        <p:nvSpPr>
          <p:cNvPr id="3" name="Content Placeholder 2"/>
          <p:cNvSpPr>
            <a:spLocks noGrp="1"/>
          </p:cNvSpPr>
          <p:nvPr>
            <p:ph idx="1"/>
          </p:nvPr>
        </p:nvSpPr>
        <p:spPr>
          <a:xfrm>
            <a:off x="271685" y="922006"/>
            <a:ext cx="8456612" cy="1211962"/>
          </a:xfrm>
        </p:spPr>
        <p:txBody>
          <a:bodyPr/>
          <a:lstStyle/>
          <a:p>
            <a:pPr marL="342900" indent="-342900">
              <a:lnSpc>
                <a:spcPct val="100000"/>
              </a:lnSpc>
              <a:spcAft>
                <a:spcPts val="600"/>
              </a:spcAft>
              <a:buFont typeface="Arial" panose="020B0604020202020204" pitchFamily="34" charset="0"/>
              <a:buChar char="•"/>
              <a:defRPr/>
            </a:pPr>
            <a:r>
              <a:rPr lang="en-GB" dirty="0"/>
              <a:t>In the leading free text field, you should add a qualifying like ‘calculated as’ </a:t>
            </a:r>
          </a:p>
          <a:p>
            <a:pPr marL="342900" indent="-342900">
              <a:lnSpc>
                <a:spcPct val="100000"/>
              </a:lnSpc>
              <a:spcAft>
                <a:spcPts val="600"/>
              </a:spcAft>
              <a:buFont typeface="Arial" panose="020B0604020202020204" pitchFamily="34" charset="0"/>
              <a:buChar char="•"/>
              <a:defRPr/>
            </a:pPr>
            <a:r>
              <a:rPr lang="en-GB" altLang="de-DE" dirty="0"/>
              <a:t>The operator ‘</a:t>
            </a:r>
            <a:r>
              <a:rPr lang="en-GB" altLang="de-DE" dirty="0" err="1"/>
              <a:t>qs</a:t>
            </a:r>
            <a:r>
              <a:rPr lang="en-GB" altLang="de-DE" dirty="0"/>
              <a:t>’ can now be selected with or without an additional value depending from manufacturing requirements </a:t>
            </a:r>
            <a:endParaRPr lang="en-GB" dirty="0"/>
          </a:p>
        </p:txBody>
      </p:sp>
      <p:sp>
        <p:nvSpPr>
          <p:cNvPr id="22" name="Rectangle 2"/>
          <p:cNvSpPr>
            <a:spLocks noChangeArrowheads="1"/>
          </p:cNvSpPr>
          <p:nvPr/>
        </p:nvSpPr>
        <p:spPr bwMode="auto">
          <a:xfrm>
            <a:off x="271684" y="5385075"/>
            <a:ext cx="3940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8072438" latinLnBrk="0">
              <a:lnSpc>
                <a:spcPct val="100000"/>
              </a:lnSpc>
              <a:spcAft>
                <a:spcPts val="600"/>
              </a:spcAft>
              <a:buClr>
                <a:srgbClr val="000000"/>
              </a:buClr>
              <a:buSzTx/>
              <a:buFont typeface="Arial" panose="020B0604020202020204" pitchFamily="34" charset="0"/>
              <a:buChar char="•"/>
              <a:tabLst/>
              <a:defRPr/>
            </a:pPr>
            <a:r>
              <a:rPr lang="en-GB" altLang="de-DE" sz="2000" dirty="0">
                <a:solidFill>
                  <a:schemeClr val="tx1"/>
                </a:solidFill>
                <a:latin typeface="+mn-lt"/>
                <a:cs typeface="+mn-cs"/>
              </a:rPr>
              <a:t>If you select ‘range’, the value field will be spilt into lower and upper value:</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3073" name="Grafik 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853" y="5490160"/>
            <a:ext cx="2935096" cy="109480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3131840" y="66949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Fußzeilenplatzhalter 5"/>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7"/>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27</a:t>
            </a:fld>
            <a:endParaRPr lang="en-GB" altLang="en-US" dirty="0"/>
          </a:p>
        </p:txBody>
      </p:sp>
    </p:spTree>
    <p:extLst>
      <p:ext uri="{BB962C8B-B14F-4D97-AF65-F5344CB8AC3E}">
        <p14:creationId xmlns:p14="http://schemas.microsoft.com/office/powerpoint/2010/main" val="320613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512" y="135427"/>
            <a:ext cx="8456613" cy="748731"/>
          </a:xfrm>
        </p:spPr>
        <p:txBody>
          <a:bodyPr/>
          <a:lstStyle/>
          <a:p>
            <a:r>
              <a:rPr lang="en-US" dirty="0" smtClean="0">
                <a:solidFill>
                  <a:schemeClr val="bg1"/>
                </a:solidFill>
              </a:rPr>
              <a:t>Salt / hydrate forms</a:t>
            </a:r>
            <a:endParaRPr lang="en-GB" altLang="de-DE" dirty="0">
              <a:solidFill>
                <a:schemeClr val="bg1"/>
              </a:solidFill>
            </a:endParaRPr>
          </a:p>
        </p:txBody>
      </p:sp>
      <p:sp>
        <p:nvSpPr>
          <p:cNvPr id="3" name="Content Placeholder 2"/>
          <p:cNvSpPr>
            <a:spLocks noGrp="1"/>
          </p:cNvSpPr>
          <p:nvPr>
            <p:ph idx="1"/>
          </p:nvPr>
        </p:nvSpPr>
        <p:spPr>
          <a:xfrm>
            <a:off x="271685" y="922006"/>
            <a:ext cx="8456612" cy="1211962"/>
          </a:xfrm>
        </p:spPr>
        <p:txBody>
          <a:bodyPr/>
          <a:lstStyle/>
          <a:p>
            <a:pPr marL="342900" indent="-342900">
              <a:lnSpc>
                <a:spcPct val="100000"/>
              </a:lnSpc>
              <a:spcAft>
                <a:spcPts val="600"/>
              </a:spcAft>
              <a:buFont typeface="Arial" panose="020B0604020202020204" pitchFamily="34" charset="0"/>
              <a:buChar char="•"/>
              <a:defRPr/>
            </a:pPr>
            <a:r>
              <a:rPr lang="en-GB" dirty="0" smtClean="0"/>
              <a:t>Select the active substance(s) in ‘Declaration’ section and use ‘populate’ button to replicate the information across the form.</a:t>
            </a:r>
          </a:p>
          <a:p>
            <a:pPr marL="342900" indent="-342900">
              <a:lnSpc>
                <a:spcPct val="100000"/>
              </a:lnSpc>
              <a:spcAft>
                <a:spcPts val="600"/>
              </a:spcAft>
              <a:buFont typeface="Arial" panose="020B0604020202020204" pitchFamily="34" charset="0"/>
              <a:buChar char="•"/>
              <a:defRPr/>
            </a:pPr>
            <a:r>
              <a:rPr lang="en-GB" dirty="0" smtClean="0"/>
              <a:t>Occasionally a salt or hydrate format is required in sections 2.2.1 and 2.6.1 and this can be added using a workaround solution by adding this additional form via ‘excipients’ section, returning to 2.2.1 and 2.6.1 and selecting the required form from the list and returning to excipients section to deleted the salt/hydrate form from excipients section.</a:t>
            </a:r>
          </a:p>
          <a:p>
            <a:pPr marL="342900" indent="-342900">
              <a:lnSpc>
                <a:spcPct val="100000"/>
              </a:lnSpc>
              <a:spcAft>
                <a:spcPts val="600"/>
              </a:spcAft>
              <a:buFont typeface="Arial" panose="020B0604020202020204" pitchFamily="34" charset="0"/>
              <a:buChar char="•"/>
              <a:defRPr/>
            </a:pPr>
            <a:r>
              <a:rPr lang="en-GB" dirty="0" smtClean="0"/>
              <a:t>‘populate’ button must not be used after the workaround has been used.</a:t>
            </a:r>
            <a:endParaRPr lang="en-GB" dirty="0"/>
          </a:p>
          <a:p>
            <a:pPr marL="342900" indent="-342900">
              <a:lnSpc>
                <a:spcPct val="100000"/>
              </a:lnSpc>
              <a:spcAft>
                <a:spcPts val="600"/>
              </a:spcAft>
              <a:buFont typeface="Arial" panose="020B0604020202020204" pitchFamily="34" charset="0"/>
              <a:buChar char="•"/>
              <a:defRPr/>
            </a:pPr>
            <a:r>
              <a:rPr lang="en-GB" altLang="de-DE" dirty="0" smtClean="0"/>
              <a:t>Details of the workaround solution are explained in the Q&amp;A document Q.47  </a:t>
            </a:r>
            <a:r>
              <a:rPr lang="en-GB" dirty="0" smtClean="0">
                <a:hlinkClick r:id="rId2"/>
              </a:rPr>
              <a:t>http</a:t>
            </a:r>
            <a:r>
              <a:rPr lang="en-GB" dirty="0">
                <a:hlinkClick r:id="rId2"/>
              </a:rPr>
              <a:t>://</a:t>
            </a:r>
            <a:r>
              <a:rPr lang="en-GB" dirty="0" smtClean="0">
                <a:hlinkClick r:id="rId2"/>
              </a:rPr>
              <a:t>esubmission.ema.europa.eu/eaf/docs/eAF%20Question%20and%20Answers%2014.6.2016.pdf</a:t>
            </a:r>
            <a:r>
              <a:rPr lang="en-GB" dirty="0" smtClean="0"/>
              <a:t> </a:t>
            </a:r>
            <a:endParaRPr lang="en-GB" dirty="0"/>
          </a:p>
        </p:txBody>
      </p:sp>
      <p:sp>
        <p:nvSpPr>
          <p:cNvPr id="23" name="Rectangle 3"/>
          <p:cNvSpPr>
            <a:spLocks noChangeArrowheads="1"/>
          </p:cNvSpPr>
          <p:nvPr/>
        </p:nvSpPr>
        <p:spPr bwMode="auto">
          <a:xfrm>
            <a:off x="3131840" y="66949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Fußzeilenplatzhalter 5"/>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7"/>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28</a:t>
            </a:fld>
            <a:endParaRPr lang="en-GB" altLang="en-US" dirty="0"/>
          </a:p>
        </p:txBody>
      </p:sp>
    </p:spTree>
    <p:extLst>
      <p:ext uri="{BB962C8B-B14F-4D97-AF65-F5344CB8AC3E}">
        <p14:creationId xmlns:p14="http://schemas.microsoft.com/office/powerpoint/2010/main" val="2576619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US" altLang="de-DE" dirty="0">
                <a:solidFill>
                  <a:schemeClr val="bg1"/>
                </a:solidFill>
              </a:rPr>
              <a:t>Container and closure systems, material</a:t>
            </a:r>
            <a:endParaRPr lang="en-GB" altLang="de-DE" dirty="0">
              <a:solidFill>
                <a:schemeClr val="bg1"/>
              </a:solidFill>
            </a:endParaRPr>
          </a:p>
        </p:txBody>
      </p:sp>
      <p:sp>
        <p:nvSpPr>
          <p:cNvPr id="3" name="Content Placeholder 2"/>
          <p:cNvSpPr>
            <a:spLocks noGrp="1"/>
          </p:cNvSpPr>
          <p:nvPr>
            <p:ph idx="1"/>
          </p:nvPr>
        </p:nvSpPr>
        <p:spPr>
          <a:xfrm>
            <a:off x="395288" y="852488"/>
            <a:ext cx="8456612" cy="5148262"/>
          </a:xfrm>
        </p:spPr>
        <p:txBody>
          <a:bodyPr/>
          <a:lstStyle/>
          <a:p>
            <a:pPr marL="342900" indent="-342900">
              <a:lnSpc>
                <a:spcPct val="100000"/>
              </a:lnSpc>
              <a:spcAft>
                <a:spcPts val="600"/>
              </a:spcAft>
              <a:buFont typeface="Arial" panose="020B0604020202020204" pitchFamily="34" charset="0"/>
              <a:buChar char="•"/>
              <a:defRPr/>
            </a:pPr>
            <a:r>
              <a:rPr lang="en-US" dirty="0"/>
              <a:t>For container you need to select from a catalogue the respective value (presumably the catalogue is not complete).</a:t>
            </a:r>
          </a:p>
          <a:p>
            <a:pPr marL="342900" indent="-342900">
              <a:lnSpc>
                <a:spcPct val="100000"/>
              </a:lnSpc>
              <a:spcAft>
                <a:spcPts val="600"/>
              </a:spcAft>
              <a:buFont typeface="Arial" panose="020B0604020202020204" pitchFamily="34" charset="0"/>
              <a:buChar char="•"/>
              <a:defRPr/>
            </a:pPr>
            <a:r>
              <a:rPr lang="en-US" dirty="0"/>
              <a:t>The material is a free text field, but it is advisable to use known standard abbreviations for chemical names, such PVC, HDPE, etc.</a:t>
            </a:r>
          </a:p>
          <a:p>
            <a:pPr marL="342900" indent="-342900">
              <a:lnSpc>
                <a:spcPct val="100000"/>
              </a:lnSpc>
              <a:spcAft>
                <a:spcPts val="600"/>
              </a:spcAft>
              <a:buFont typeface="Arial" panose="020B0604020202020204" pitchFamily="34" charset="0"/>
              <a:buChar char="•"/>
              <a:defRPr/>
            </a:pPr>
            <a:r>
              <a:rPr lang="en-US" dirty="0"/>
              <a:t>For closure systems and administration device you need to select from a catalogue the respective value (presumably the catalogue is not complete).</a:t>
            </a:r>
          </a:p>
          <a:p>
            <a:pPr marL="342900" indent="-342900">
              <a:lnSpc>
                <a:spcPct val="100000"/>
              </a:lnSpc>
              <a:spcAft>
                <a:spcPts val="600"/>
              </a:spcAft>
              <a:buFont typeface="Arial" panose="020B0604020202020204" pitchFamily="34" charset="0"/>
              <a:buChar char="•"/>
              <a:defRPr/>
            </a:pPr>
            <a:endParaRPr lang="en-US" dirty="0"/>
          </a:p>
          <a:p>
            <a:pPr marL="342900" indent="-342900">
              <a:lnSpc>
                <a:spcPct val="100000"/>
              </a:lnSpc>
              <a:spcAft>
                <a:spcPts val="600"/>
              </a:spcAft>
              <a:buFont typeface="Arial" panose="020B0604020202020204" pitchFamily="34" charset="0"/>
              <a:buChar char="•"/>
              <a:defRPr/>
            </a:pPr>
            <a:endParaRPr lang="en-US" dirty="0"/>
          </a:p>
        </p:txBody>
      </p:sp>
      <p:pic>
        <p:nvPicPr>
          <p:cNvPr id="5" name="Grafik 4"/>
          <p:cNvPicPr/>
          <p:nvPr/>
        </p:nvPicPr>
        <p:blipFill rotWithShape="1">
          <a:blip r:embed="rId2"/>
          <a:srcRect t="32546" b="44545"/>
          <a:stretch/>
        </p:blipFill>
        <p:spPr>
          <a:xfrm>
            <a:off x="347561" y="3646505"/>
            <a:ext cx="8240339" cy="2852936"/>
          </a:xfrm>
          <a:prstGeom prst="rect">
            <a:avLst/>
          </a:prstGeom>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7"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29</a:t>
            </a:fld>
            <a:endParaRPr lang="en-GB" altLang="en-US" dirty="0"/>
          </a:p>
        </p:txBody>
      </p:sp>
    </p:spTree>
    <p:extLst>
      <p:ext uri="{BB962C8B-B14F-4D97-AF65-F5344CB8AC3E}">
        <p14:creationId xmlns:p14="http://schemas.microsoft.com/office/powerpoint/2010/main" val="359451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539377"/>
          </a:xfrm>
        </p:spPr>
        <p:txBody>
          <a:bodyPr/>
          <a:lstStyle/>
          <a:p>
            <a:r>
              <a:rPr lang="en-GB" altLang="de-DE" dirty="0" smtClean="0">
                <a:solidFill>
                  <a:schemeClr val="bg1"/>
                </a:solidFill>
              </a:rPr>
              <a:t>Introduction</a:t>
            </a:r>
            <a:r>
              <a:rPr lang="en-GB" altLang="de-DE" dirty="0">
                <a:solidFill>
                  <a:schemeClr val="bg1"/>
                </a:solidFill>
              </a:rPr>
              <a:t/>
            </a:r>
            <a:br>
              <a:rPr lang="en-GB" altLang="de-DE" dirty="0">
                <a:solidFill>
                  <a:schemeClr val="bg1"/>
                </a:solidFill>
              </a:rPr>
            </a:br>
            <a:endParaRPr lang="en-GB" altLang="de-DE" dirty="0">
              <a:solidFill>
                <a:schemeClr val="bg1"/>
              </a:solidFill>
            </a:endParaRPr>
          </a:p>
        </p:txBody>
      </p:sp>
      <p:sp>
        <p:nvSpPr>
          <p:cNvPr id="3" name="Content Placeholder 2"/>
          <p:cNvSpPr>
            <a:spLocks noGrp="1"/>
          </p:cNvSpPr>
          <p:nvPr>
            <p:ph idx="1"/>
          </p:nvPr>
        </p:nvSpPr>
        <p:spPr>
          <a:xfrm>
            <a:off x="395288" y="852488"/>
            <a:ext cx="8569200" cy="5148262"/>
          </a:xfrm>
        </p:spPr>
        <p:txBody>
          <a:bodyPr/>
          <a:lstStyle/>
          <a:p>
            <a:pPr marL="285750" indent="-285750">
              <a:lnSpc>
                <a:spcPct val="100000"/>
              </a:lnSpc>
              <a:spcBef>
                <a:spcPts val="1200"/>
              </a:spcBef>
              <a:buFont typeface="Arial" panose="020B0604020202020204" pitchFamily="34" charset="0"/>
              <a:buChar char="•"/>
            </a:pPr>
            <a:r>
              <a:rPr lang="en-US" sz="1600" dirty="0" smtClean="0"/>
              <a:t>This </a:t>
            </a:r>
            <a:r>
              <a:rPr lang="en-US" sz="1600" dirty="0"/>
              <a:t>presentation provides practical and technical support on the use of </a:t>
            </a:r>
            <a:r>
              <a:rPr lang="en-US" sz="1600" dirty="0" smtClean="0"/>
              <a:t>the </a:t>
            </a:r>
            <a:r>
              <a:rPr lang="en-US" sz="1600" dirty="0"/>
              <a:t>Electronic Application Forms (</a:t>
            </a:r>
            <a:r>
              <a:rPr lang="en-US" sz="1600" dirty="0" smtClean="0"/>
              <a:t>eAFs) version 1.20.</a:t>
            </a:r>
          </a:p>
          <a:p>
            <a:pPr marL="285750" indent="-285750">
              <a:spcBef>
                <a:spcPts val="1200"/>
              </a:spcBef>
              <a:buFont typeface="Arial" panose="020B0604020202020204" pitchFamily="34" charset="0"/>
              <a:buChar char="•"/>
            </a:pPr>
            <a:r>
              <a:rPr lang="en-US" sz="1600" dirty="0" smtClean="0"/>
              <a:t>More </a:t>
            </a:r>
            <a:r>
              <a:rPr lang="en-US" sz="1600" dirty="0"/>
              <a:t>information can be found here: </a:t>
            </a:r>
            <a:r>
              <a:rPr lang="en-US" sz="1600" dirty="0">
                <a:hlinkClick r:id="rId2"/>
              </a:rPr>
              <a:t>http://esubmission.ema.europa.eu/eaf</a:t>
            </a:r>
            <a:r>
              <a:rPr lang="en-US" sz="1600" dirty="0" smtClean="0">
                <a:hlinkClick r:id="rId2"/>
              </a:rPr>
              <a:t>/</a:t>
            </a:r>
            <a:r>
              <a:rPr lang="en-US" sz="1600" dirty="0" smtClean="0"/>
              <a:t> </a:t>
            </a:r>
            <a:endParaRPr lang="en-US" sz="1600" dirty="0"/>
          </a:p>
          <a:p>
            <a:pPr marL="285750" indent="-285750">
              <a:lnSpc>
                <a:spcPct val="100000"/>
              </a:lnSpc>
              <a:spcBef>
                <a:spcPts val="1200"/>
              </a:spcBef>
              <a:buFont typeface="Arial" panose="020B0604020202020204" pitchFamily="34" charset="0"/>
              <a:buChar char="•"/>
            </a:pPr>
            <a:r>
              <a:rPr lang="en-US" sz="1600" dirty="0" smtClean="0"/>
              <a:t>Release Notes of version 1.20 can be found here</a:t>
            </a:r>
          </a:p>
          <a:p>
            <a:pPr marL="285750" indent="-285750">
              <a:lnSpc>
                <a:spcPct val="100000"/>
              </a:lnSpc>
              <a:spcBef>
                <a:spcPts val="1200"/>
              </a:spcBef>
              <a:buFont typeface="Arial" panose="020B0604020202020204" pitchFamily="34" charset="0"/>
              <a:buChar char="•"/>
            </a:pPr>
            <a:endParaRPr lang="en-US" sz="1600" dirty="0" smtClean="0"/>
          </a:p>
          <a:p>
            <a:pPr marL="285750" indent="-285750">
              <a:lnSpc>
                <a:spcPct val="100000"/>
              </a:lnSpc>
              <a:spcBef>
                <a:spcPts val="1200"/>
              </a:spcBef>
              <a:buFont typeface="Arial" panose="020B0604020202020204" pitchFamily="34" charset="0"/>
              <a:buChar char="•"/>
            </a:pPr>
            <a:endParaRPr lang="en-US" sz="1600" dirty="0" smtClean="0"/>
          </a:p>
          <a:p>
            <a:pPr marL="285750" indent="-285750">
              <a:lnSpc>
                <a:spcPct val="100000"/>
              </a:lnSpc>
              <a:buFont typeface="Arial" panose="020B0604020202020204" pitchFamily="34" charset="0"/>
              <a:buChar char="•"/>
            </a:pPr>
            <a:r>
              <a:rPr lang="en-US" sz="1600" dirty="0" smtClean="0"/>
              <a:t>In </a:t>
            </a:r>
            <a:r>
              <a:rPr lang="en-US" sz="1600" dirty="0"/>
              <a:t>addition consult the regulatory USER GUIDE FOR THE ELECTRONIC APPLICATION FORM FOR A MARKETING AUTHORISATION which is available for human medicinal products at </a:t>
            </a:r>
            <a:r>
              <a:rPr lang="en-US" sz="1600" u="sng" dirty="0">
                <a:hlinkClick r:id="rId3"/>
              </a:rPr>
              <a:t>CMDh</a:t>
            </a:r>
            <a:r>
              <a:rPr lang="en-US" sz="1600" dirty="0"/>
              <a:t> and for veterinary medicinal products at </a:t>
            </a:r>
            <a:r>
              <a:rPr lang="en-US" sz="1600" u="sng" dirty="0" err="1" smtClean="0">
                <a:hlinkClick r:id="rId4"/>
              </a:rPr>
              <a:t>CMDv</a:t>
            </a:r>
            <a:r>
              <a:rPr lang="en-US" sz="1600" u="sng" dirty="0" smtClean="0">
                <a:hlinkClick r:id="rId4"/>
              </a:rPr>
              <a:t>.</a:t>
            </a:r>
            <a:r>
              <a:rPr lang="en-US" sz="1600" dirty="0" smtClean="0"/>
              <a:t> Both guidance documents are additionally available on the eAF website.</a:t>
            </a:r>
            <a:endParaRPr lang="de-DE" sz="1600" dirty="0"/>
          </a:p>
          <a:p>
            <a:pPr marL="285750" indent="-285750">
              <a:lnSpc>
                <a:spcPct val="100000"/>
              </a:lnSpc>
              <a:buFont typeface="Arial" panose="020B0604020202020204" pitchFamily="34" charset="0"/>
              <a:buChar char="•"/>
            </a:pPr>
            <a:r>
              <a:rPr lang="en-GB" sz="1600" dirty="0"/>
              <a:t>Note, </a:t>
            </a:r>
            <a:r>
              <a:rPr lang="en-GB" sz="1600" dirty="0" smtClean="0"/>
              <a:t>all eAF related queries </a:t>
            </a:r>
            <a:r>
              <a:rPr lang="en-GB" sz="1600" dirty="0"/>
              <a:t>should be </a:t>
            </a:r>
            <a:r>
              <a:rPr lang="en-GB" sz="1600" dirty="0" smtClean="0"/>
              <a:t>submitted to the </a:t>
            </a:r>
            <a:r>
              <a:rPr lang="en-GB" sz="1600" dirty="0"/>
              <a:t>E</a:t>
            </a:r>
            <a:r>
              <a:rPr lang="en-US" sz="1600" dirty="0"/>
              <a:t>MA IT </a:t>
            </a:r>
            <a:r>
              <a:rPr lang="en-US" sz="1600" dirty="0" smtClean="0"/>
              <a:t>service desk portal: </a:t>
            </a:r>
            <a:r>
              <a:rPr lang="en-US" sz="1600" u="sng" dirty="0" smtClean="0">
                <a:hlinkClick r:id="rId5"/>
              </a:rPr>
              <a:t>https</a:t>
            </a:r>
            <a:r>
              <a:rPr lang="en-US" sz="1600" u="sng" dirty="0">
                <a:hlinkClick r:id="rId5"/>
              </a:rPr>
              <a:t>://</a:t>
            </a:r>
            <a:r>
              <a:rPr lang="en-US" sz="1600" u="sng" dirty="0" smtClean="0">
                <a:hlinkClick r:id="rId5"/>
              </a:rPr>
              <a:t>servicedesk.ema.europa.eu</a:t>
            </a:r>
            <a:endParaRPr lang="en-US" sz="1600" u="sng" dirty="0" smtClean="0"/>
          </a:p>
          <a:p>
            <a:pPr marL="285750" indent="-285750">
              <a:lnSpc>
                <a:spcPct val="100000"/>
              </a:lnSpc>
              <a:buFont typeface="Arial" panose="020B0604020202020204" pitchFamily="34" charset="0"/>
              <a:buChar char="•"/>
            </a:pPr>
            <a:r>
              <a:rPr lang="en-US" sz="1600" dirty="0" smtClean="0"/>
              <a:t>Note, all procedure specific queries should be sent directly to the relevant National Competent Authority.</a:t>
            </a:r>
            <a:endParaRPr lang="en-US" sz="16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2636911"/>
            <a:ext cx="6071292" cy="111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Foliennummernplatzhalter 3"/>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a:t>
            </a:fld>
            <a:endParaRPr lang="en-GB" altLang="en-US" dirty="0"/>
          </a:p>
        </p:txBody>
      </p:sp>
    </p:spTree>
    <p:extLst>
      <p:ext uri="{BB962C8B-B14F-4D97-AF65-F5344CB8AC3E}">
        <p14:creationId xmlns:p14="http://schemas.microsoft.com/office/powerpoint/2010/main" val="3868176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8456613" cy="950913"/>
          </a:xfrm>
        </p:spPr>
        <p:txBody>
          <a:bodyPr/>
          <a:lstStyle/>
          <a:p>
            <a:r>
              <a:rPr lang="de-DE" dirty="0" err="1">
                <a:solidFill>
                  <a:schemeClr val="bg1"/>
                </a:solidFill>
              </a:rPr>
              <a:t>Pharmacovigilance</a:t>
            </a:r>
            <a:r>
              <a:rPr lang="de-DE" dirty="0">
                <a:solidFill>
                  <a:schemeClr val="bg1"/>
                </a:solidFill>
              </a:rPr>
              <a:t> </a:t>
            </a:r>
            <a:r>
              <a:rPr lang="de-DE" dirty="0" err="1">
                <a:solidFill>
                  <a:schemeClr val="bg1"/>
                </a:solidFill>
              </a:rPr>
              <a:t>system</a:t>
            </a:r>
            <a:endParaRPr lang="de-DE" dirty="0">
              <a:solidFill>
                <a:schemeClr val="bg1"/>
              </a:solidFill>
            </a:endParaRPr>
          </a:p>
        </p:txBody>
      </p:sp>
      <p:sp>
        <p:nvSpPr>
          <p:cNvPr id="3" name="Inhaltsplatzhalter 2"/>
          <p:cNvSpPr>
            <a:spLocks noGrp="1"/>
          </p:cNvSpPr>
          <p:nvPr>
            <p:ph idx="1"/>
          </p:nvPr>
        </p:nvSpPr>
        <p:spPr>
          <a:xfrm>
            <a:off x="107504" y="923675"/>
            <a:ext cx="4608512" cy="5430962"/>
          </a:xfrm>
          <a:solidFill>
            <a:schemeClr val="bg1"/>
          </a:solidFill>
        </p:spPr>
        <p:txBody>
          <a:bodyPr/>
          <a:lstStyle/>
          <a:p>
            <a:pPr>
              <a:lnSpc>
                <a:spcPts val="2400"/>
              </a:lnSpc>
            </a:pPr>
            <a:r>
              <a:rPr lang="en-US" sz="1800" dirty="0"/>
              <a:t>For the section 2.4.4 Summary of the pharmacovigilance system, in a community procedure with more than 1 MAH the section  “Qualified Person in EEA for Pharmacovigilance ” can be multiplied for more than one QPPV. Also the location of the Pharmacovigilance system master file can be multiplied independently. If the location is the same for all Member States, the Member states need to be added in the first box. If this is not the case, the entire section need to be copied. In this case section 2.4.4 needs to be repeated as different PV master files will be maintained. For each system the QPPV may be identical. </a:t>
            </a:r>
            <a:endParaRPr lang="de-DE" sz="1800" dirty="0"/>
          </a:p>
          <a:p>
            <a:pPr>
              <a:lnSpc>
                <a:spcPts val="2400"/>
              </a:lnSpc>
            </a:pPr>
            <a:endParaRPr lang="de-DE" sz="1800" dirty="0"/>
          </a:p>
        </p:txBody>
      </p:sp>
      <p:pic>
        <p:nvPicPr>
          <p:cNvPr id="6" name="Grafik 5"/>
          <p:cNvPicPr/>
          <p:nvPr/>
        </p:nvPicPr>
        <p:blipFill>
          <a:blip r:embed="rId2"/>
          <a:stretch>
            <a:fillRect/>
          </a:stretch>
        </p:blipFill>
        <p:spPr>
          <a:xfrm>
            <a:off x="4860032" y="923675"/>
            <a:ext cx="4951730" cy="5928155"/>
          </a:xfrm>
          <a:prstGeom prst="rect">
            <a:avLst/>
          </a:prstGeom>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5" name="Foliennummernplatzhalter 4"/>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30</a:t>
            </a:fld>
            <a:endParaRPr lang="en-GB" altLang="en-US" dirty="0"/>
          </a:p>
        </p:txBody>
      </p:sp>
    </p:spTree>
    <p:extLst>
      <p:ext uri="{BB962C8B-B14F-4D97-AF65-F5344CB8AC3E}">
        <p14:creationId xmlns:p14="http://schemas.microsoft.com/office/powerpoint/2010/main" val="283908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16024" y="2996952"/>
            <a:ext cx="7772400" cy="1362075"/>
          </a:xfrm>
        </p:spPr>
        <p:txBody>
          <a:bodyPr/>
          <a:lstStyle/>
          <a:p>
            <a:pPr algn="ctr">
              <a:defRPr/>
            </a:pPr>
            <a:r>
              <a:rPr lang="en-GB" sz="3600" dirty="0"/>
              <a:t>Initial MAA form </a:t>
            </a:r>
            <a:r>
              <a:rPr lang="en-GB" sz="3600" dirty="0" smtClean="0"/>
              <a:t/>
            </a:r>
            <a:br>
              <a:rPr lang="en-GB" sz="3600" dirty="0" smtClean="0"/>
            </a:br>
            <a:r>
              <a:rPr lang="en-GB" sz="3600" dirty="0" smtClean="0"/>
              <a:t>veterinary</a:t>
            </a:r>
            <a:endParaRPr lang="en-GB" sz="3600" dirty="0"/>
          </a:p>
        </p:txBody>
      </p:sp>
      <p:sp>
        <p:nvSpPr>
          <p:cNvPr id="6147" name="Foliennummernplatzhalt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1F888DC8-15A3-431B-A4FE-F2144353F405}" type="slidenum">
              <a:rPr lang="en-GB" altLang="en-US" sz="1100" smtClean="0"/>
              <a:pPr eaLnBrk="1" hangingPunct="1">
                <a:lnSpc>
                  <a:spcPts val="1200"/>
                </a:lnSpc>
                <a:spcAft>
                  <a:spcPct val="0"/>
                </a:spcAft>
                <a:buClrTx/>
              </a:pPr>
              <a:t>31</a:t>
            </a:fld>
            <a:endParaRPr lang="en-GB" altLang="en-US" sz="110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pPr>
              <a:defRPr/>
            </a:pPr>
            <a:r>
              <a:rPr lang="en-GB" altLang="en-US" smtClean="0"/>
              <a:t>eAF version 1.20 webinar for industry</a:t>
            </a:r>
            <a:endParaRPr lang="en-GB" altLang="en-US"/>
          </a:p>
        </p:txBody>
      </p:sp>
    </p:spTree>
    <p:extLst>
      <p:ext uri="{BB962C8B-B14F-4D97-AF65-F5344CB8AC3E}">
        <p14:creationId xmlns:p14="http://schemas.microsoft.com/office/powerpoint/2010/main" val="125057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52488"/>
            <a:ext cx="8456612" cy="5148262"/>
          </a:xfrm>
        </p:spPr>
        <p:txBody>
          <a:bodyPr/>
          <a:lstStyle/>
          <a:p>
            <a:pPr marL="0" indent="0" eaLnBrk="1" hangingPunct="1">
              <a:defRPr/>
            </a:pPr>
            <a:r>
              <a:rPr lang="en-GB" dirty="0" smtClean="0"/>
              <a:t>Amendment of section 2.5.4:</a:t>
            </a:r>
          </a:p>
          <a:p>
            <a:pPr>
              <a:lnSpc>
                <a:spcPct val="100000"/>
              </a:lnSpc>
              <a:defRPr/>
            </a:pPr>
            <a:r>
              <a:rPr lang="en-GB" sz="1400" dirty="0" smtClean="0"/>
              <a:t>Heading previously read: “</a:t>
            </a:r>
            <a:r>
              <a:rPr lang="en-US" sz="1400" dirty="0" smtClean="0"/>
              <a:t>Contract </a:t>
            </a:r>
            <a:r>
              <a:rPr lang="en-US" sz="1400" dirty="0"/>
              <a:t>companies used for clinical </a:t>
            </a:r>
            <a:r>
              <a:rPr lang="en-US" sz="1400" dirty="0" smtClean="0"/>
              <a:t>trial(s</a:t>
            </a:r>
            <a:r>
              <a:rPr lang="en-US" sz="1400" dirty="0"/>
              <a:t>), bioavailability or bioequivalence </a:t>
            </a:r>
            <a:r>
              <a:rPr lang="en-US" sz="1400" dirty="0" smtClean="0"/>
              <a:t>trials” </a:t>
            </a:r>
          </a:p>
          <a:p>
            <a:pPr>
              <a:lnSpc>
                <a:spcPct val="100000"/>
              </a:lnSpc>
              <a:defRPr/>
            </a:pPr>
            <a:r>
              <a:rPr lang="en-US" sz="1400" dirty="0" smtClean="0"/>
              <a:t>Now: “</a:t>
            </a:r>
            <a:r>
              <a:rPr lang="en-GB" sz="1400" dirty="0"/>
              <a:t>Contract companies used for clinical trial(s) </a:t>
            </a:r>
            <a:r>
              <a:rPr lang="en-GB" sz="1400" u="sng" dirty="0"/>
              <a:t>on</a:t>
            </a:r>
            <a:r>
              <a:rPr lang="en-GB" sz="1400" dirty="0"/>
              <a:t> bioavailability or </a:t>
            </a:r>
            <a:r>
              <a:rPr lang="en-GB" sz="1400" dirty="0" smtClean="0"/>
              <a:t>bioequivalence”</a:t>
            </a:r>
          </a:p>
          <a:p>
            <a:pPr>
              <a:lnSpc>
                <a:spcPct val="100000"/>
              </a:lnSpc>
              <a:defRPr/>
            </a:pPr>
            <a:endParaRPr lang="en-GB" sz="1800"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a:p>
          <a:p>
            <a:pPr marL="0" indent="0" eaLnBrk="1" hangingPunct="1">
              <a:defRP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32</a:t>
            </a:fld>
            <a:endParaRPr lang="en-GB"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21" y="2348880"/>
            <a:ext cx="6682615" cy="30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036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52488"/>
            <a:ext cx="8456612" cy="5148262"/>
          </a:xfrm>
        </p:spPr>
        <p:txBody>
          <a:bodyPr/>
          <a:lstStyle/>
          <a:p>
            <a:pPr>
              <a:defRPr/>
            </a:pPr>
            <a:r>
              <a:rPr lang="en-GB" dirty="0"/>
              <a:t>Tips for section 1.4 </a:t>
            </a:r>
            <a:r>
              <a:rPr lang="en-GB" dirty="0" smtClean="0"/>
              <a:t>MRL: </a:t>
            </a:r>
          </a:p>
          <a:p>
            <a:pPr marL="0" indent="0" eaLnBrk="1" hangingPunct="1">
              <a:lnSpc>
                <a:spcPct val="100000"/>
              </a:lnSpc>
              <a:defRPr/>
            </a:pPr>
            <a:r>
              <a:rPr lang="en-GB" sz="1600" dirty="0" smtClean="0"/>
              <a:t>How to delete information from the whole section: </a:t>
            </a:r>
          </a:p>
          <a:p>
            <a:pPr marL="0" indent="0" eaLnBrk="1" hangingPunct="1">
              <a:lnSpc>
                <a:spcPct val="100000"/>
              </a:lnSpc>
              <a:defRPr/>
            </a:pPr>
            <a:r>
              <a:rPr lang="en-GB" sz="1600" dirty="0" smtClean="0"/>
              <a:t>Step 1: add a new blank section first by pressing the highest “+” button</a:t>
            </a:r>
          </a:p>
          <a:p>
            <a:pPr marL="0" indent="0" eaLnBrk="1" hangingPunct="1">
              <a:lnSpc>
                <a:spcPct val="100000"/>
              </a:lnSpc>
              <a:defRPr/>
            </a:pPr>
            <a:r>
              <a:rPr lang="en-GB" sz="1600" dirty="0" smtClean="0"/>
              <a:t>Step 2: you can now delete the first section by pressing the highest “-” icon</a:t>
            </a:r>
          </a:p>
          <a:p>
            <a:pPr marL="0" indent="0" eaLnBrk="1" hangingPunct="1">
              <a:lnSpc>
                <a:spcPct val="100000"/>
              </a:lnSpc>
              <a:defRPr/>
            </a:pPr>
            <a:endParaRPr lang="en-GB" dirty="0" smtClean="0"/>
          </a:p>
          <a:p>
            <a:pPr marL="0" indent="0" eaLnBrk="1" hangingPunct="1">
              <a:lnSpc>
                <a:spcPct val="100000"/>
              </a:lnSpc>
              <a:defRPr/>
            </a:pPr>
            <a:endParaRPr lang="en-GB" dirty="0"/>
          </a:p>
          <a:p>
            <a:pPr marL="0" indent="0" eaLnBrk="1" hangingPunct="1">
              <a:lnSpc>
                <a:spcPct val="100000"/>
              </a:lnSpc>
              <a:defRPr/>
            </a:pPr>
            <a:endParaRPr lang="en-GB" dirty="0" smtClean="0"/>
          </a:p>
          <a:p>
            <a:pPr marL="0" indent="0" eaLnBrk="1" hangingPunct="1">
              <a:lnSpc>
                <a:spcPct val="100000"/>
              </a:lnSpc>
              <a:defRPr/>
            </a:pPr>
            <a:endParaRPr lang="en-GB" dirty="0"/>
          </a:p>
          <a:p>
            <a:pPr marL="0" indent="0" eaLnBrk="1" hangingPunct="1">
              <a:defRPr/>
            </a:pPr>
            <a:endParaRPr lang="en-GB" dirty="0" smtClean="0"/>
          </a:p>
          <a:p>
            <a:pPr marL="0" indent="0" eaLnBrk="1" hangingPunct="1">
              <a:defRP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33</a:t>
            </a:fld>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3" y="2422505"/>
            <a:ext cx="5256583" cy="395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a:off x="6588224" y="2816932"/>
            <a:ext cx="216024" cy="360040"/>
          </a:xfrm>
          <a:prstGeom prst="downArrow">
            <a:avLst/>
          </a:prstGeom>
          <a:solidFill>
            <a:srgbClr val="FF00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10" name="Down Arrow 9"/>
          <p:cNvSpPr/>
          <p:nvPr/>
        </p:nvSpPr>
        <p:spPr bwMode="auto">
          <a:xfrm>
            <a:off x="6876256" y="2852936"/>
            <a:ext cx="216024" cy="360040"/>
          </a:xfrm>
          <a:prstGeom prst="downArrow">
            <a:avLst/>
          </a:prstGeom>
          <a:solidFill>
            <a:srgbClr val="FF00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3608958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52488"/>
            <a:ext cx="8456612" cy="5148262"/>
          </a:xfrm>
        </p:spPr>
        <p:txBody>
          <a:bodyPr/>
          <a:lstStyle/>
          <a:p>
            <a:pPr>
              <a:defRPr/>
            </a:pPr>
            <a:r>
              <a:rPr lang="en-GB" dirty="0"/>
              <a:t>Tips for section 1.4 </a:t>
            </a:r>
            <a:r>
              <a:rPr lang="en-GB" dirty="0" smtClean="0"/>
              <a:t>MRL: </a:t>
            </a:r>
          </a:p>
          <a:p>
            <a:pPr marL="0" indent="0" eaLnBrk="1" hangingPunct="1">
              <a:lnSpc>
                <a:spcPct val="100000"/>
              </a:lnSpc>
              <a:defRPr/>
            </a:pPr>
            <a:r>
              <a:rPr lang="en-GB" sz="1600" dirty="0" smtClean="0"/>
              <a:t>In case of </a:t>
            </a:r>
            <a:r>
              <a:rPr lang="en-GB" sz="1600" b="1" dirty="0" smtClean="0"/>
              <a:t>non-food producing species</a:t>
            </a:r>
            <a:r>
              <a:rPr lang="en-GB" sz="1600" dirty="0" smtClean="0"/>
              <a:t>: </a:t>
            </a:r>
          </a:p>
          <a:p>
            <a:pPr marL="0" indent="0" eaLnBrk="1" hangingPunct="1">
              <a:lnSpc>
                <a:spcPct val="100000"/>
              </a:lnSpc>
              <a:defRPr/>
            </a:pPr>
            <a:r>
              <a:rPr lang="en-GB" sz="1600" dirty="0" smtClean="0"/>
              <a:t>Currently you still need to enter a substance and select “Not applicable”, however this field shall no longer be mandatory in the hotfix version.</a:t>
            </a:r>
          </a:p>
          <a:p>
            <a:pPr marL="0" indent="0" eaLnBrk="1" hangingPunct="1">
              <a:lnSpc>
                <a:spcPct val="100000"/>
              </a:lnSpc>
              <a:defRPr/>
            </a:pPr>
            <a:endParaRPr lang="en-GB" dirty="0"/>
          </a:p>
          <a:p>
            <a:pPr marL="0" indent="0" eaLnBrk="1" hangingPunct="1">
              <a:lnSpc>
                <a:spcPct val="100000"/>
              </a:lnSpc>
              <a:defRPr/>
            </a:pPr>
            <a:endParaRPr lang="en-GB" dirty="0" smtClean="0"/>
          </a:p>
          <a:p>
            <a:pPr marL="0" indent="0" eaLnBrk="1" hangingPunct="1">
              <a:lnSpc>
                <a:spcPct val="100000"/>
              </a:lnSpc>
              <a:defRPr/>
            </a:pPr>
            <a:endParaRPr lang="en-GB" dirty="0"/>
          </a:p>
          <a:p>
            <a:pPr marL="0" indent="0" eaLnBrk="1" hangingPunct="1">
              <a:defRPr/>
            </a:pPr>
            <a:endParaRPr lang="en-GB" dirty="0" smtClean="0"/>
          </a:p>
          <a:p>
            <a:pPr marL="0" indent="0" eaLnBrk="1" hangingPunct="1">
              <a:defRP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34</a:t>
            </a:fld>
            <a:endParaRPr lang="en-GB"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937"/>
          <a:stretch/>
        </p:blipFill>
        <p:spPr bwMode="auto">
          <a:xfrm>
            <a:off x="1854861" y="2420889"/>
            <a:ext cx="5047853" cy="224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605"/>
          <a:stretch/>
        </p:blipFill>
        <p:spPr bwMode="auto">
          <a:xfrm>
            <a:off x="1854861" y="4653136"/>
            <a:ext cx="5047853" cy="166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bwMode="auto">
          <a:xfrm>
            <a:off x="4788024" y="3078872"/>
            <a:ext cx="216024" cy="360040"/>
          </a:xfrm>
          <a:prstGeom prst="downArrow">
            <a:avLst/>
          </a:prstGeom>
          <a:solidFill>
            <a:srgbClr val="FF00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12" name="Down Arrow 11"/>
          <p:cNvSpPr/>
          <p:nvPr/>
        </p:nvSpPr>
        <p:spPr bwMode="auto">
          <a:xfrm>
            <a:off x="5508104" y="5305677"/>
            <a:ext cx="216024" cy="360040"/>
          </a:xfrm>
          <a:prstGeom prst="downArrow">
            <a:avLst/>
          </a:prstGeom>
          <a:solidFill>
            <a:srgbClr val="FF00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2320128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16024" y="2996952"/>
            <a:ext cx="7772400" cy="1362075"/>
          </a:xfrm>
        </p:spPr>
        <p:txBody>
          <a:bodyPr/>
          <a:lstStyle/>
          <a:p>
            <a:pPr algn="ctr">
              <a:defRPr/>
            </a:pPr>
            <a:r>
              <a:rPr lang="en-GB" sz="3600" dirty="0" smtClean="0"/>
              <a:t>RENEWAL FORM</a:t>
            </a:r>
            <a:br>
              <a:rPr lang="en-GB" sz="3600" dirty="0" smtClean="0"/>
            </a:br>
            <a:r>
              <a:rPr lang="en-GB" sz="3600" dirty="0" smtClean="0"/>
              <a:t>human &amp; VET </a:t>
            </a:r>
            <a:br>
              <a:rPr lang="en-GB" sz="3600" dirty="0" smtClean="0"/>
            </a:br>
            <a:r>
              <a:rPr lang="en-GB" sz="3600" dirty="0" smtClean="0"/>
              <a:t>– see known issues below</a:t>
            </a:r>
            <a:endParaRPr lang="en-GB" sz="3600" dirty="0"/>
          </a:p>
        </p:txBody>
      </p:sp>
      <p:sp>
        <p:nvSpPr>
          <p:cNvPr id="6147" name="Foliennummernplatzhalt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1F888DC8-15A3-431B-A4FE-F2144353F405}" type="slidenum">
              <a:rPr lang="en-GB" altLang="en-US" sz="1100" smtClean="0"/>
              <a:pPr eaLnBrk="1" hangingPunct="1">
                <a:lnSpc>
                  <a:spcPts val="1200"/>
                </a:lnSpc>
                <a:spcAft>
                  <a:spcPct val="0"/>
                </a:spcAft>
                <a:buClrTx/>
              </a:pPr>
              <a:t>35</a:t>
            </a:fld>
            <a:endParaRPr lang="en-GB" altLang="en-US" sz="110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pPr>
              <a:defRPr/>
            </a:pPr>
            <a:r>
              <a:rPr lang="en-GB" altLang="en-US" smtClean="0"/>
              <a:t>eAF version 1.20 webinar for industry</a:t>
            </a:r>
            <a:endParaRPr lang="en-GB" altLang="en-US"/>
          </a:p>
        </p:txBody>
      </p:sp>
    </p:spTree>
    <p:extLst>
      <p:ext uri="{BB962C8B-B14F-4D97-AF65-F5344CB8AC3E}">
        <p14:creationId xmlns:p14="http://schemas.microsoft.com/office/powerpoint/2010/main" val="452956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16024" y="2996952"/>
            <a:ext cx="7772400" cy="1362075"/>
          </a:xfrm>
        </p:spPr>
        <p:txBody>
          <a:bodyPr/>
          <a:lstStyle/>
          <a:p>
            <a:pPr algn="ctr">
              <a:defRPr/>
            </a:pPr>
            <a:r>
              <a:rPr lang="en-GB" sz="3600" dirty="0" smtClean="0"/>
              <a:t>GENERAL ISSUES</a:t>
            </a:r>
            <a:endParaRPr lang="en-GB" sz="3600" dirty="0"/>
          </a:p>
        </p:txBody>
      </p:sp>
      <p:sp>
        <p:nvSpPr>
          <p:cNvPr id="6147" name="Foliennummernplatzhalt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1F888DC8-15A3-431B-A4FE-F2144353F405}" type="slidenum">
              <a:rPr lang="en-GB" altLang="en-US" sz="1100" smtClean="0"/>
              <a:pPr eaLnBrk="1" hangingPunct="1">
                <a:lnSpc>
                  <a:spcPts val="1200"/>
                </a:lnSpc>
                <a:spcAft>
                  <a:spcPct val="0"/>
                </a:spcAft>
                <a:buClrTx/>
              </a:pPr>
              <a:t>36</a:t>
            </a:fld>
            <a:endParaRPr lang="en-GB" altLang="en-US" sz="110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pPr>
              <a:defRPr/>
            </a:pPr>
            <a:r>
              <a:rPr lang="en-GB" altLang="en-US" smtClean="0"/>
              <a:t>eAF version 1.20 webinar for industry</a:t>
            </a:r>
            <a:endParaRPr lang="en-GB" altLang="en-US"/>
          </a:p>
        </p:txBody>
      </p:sp>
    </p:spTree>
    <p:extLst>
      <p:ext uri="{BB962C8B-B14F-4D97-AF65-F5344CB8AC3E}">
        <p14:creationId xmlns:p14="http://schemas.microsoft.com/office/powerpoint/2010/main" val="207317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pPr eaLnBrk="1" hangingPunct="1"/>
            <a:r>
              <a:rPr lang="en-GB" altLang="de-DE" smtClean="0">
                <a:solidFill>
                  <a:schemeClr val="bg1"/>
                </a:solidFill>
              </a:rPr>
              <a:t>Where to find eAFs?</a:t>
            </a:r>
          </a:p>
        </p:txBody>
      </p:sp>
      <p:sp>
        <p:nvSpPr>
          <p:cNvPr id="3" name="Content Placeholder 2"/>
          <p:cNvSpPr>
            <a:spLocks noGrp="1"/>
          </p:cNvSpPr>
          <p:nvPr>
            <p:ph idx="1"/>
          </p:nvPr>
        </p:nvSpPr>
        <p:spPr>
          <a:xfrm>
            <a:off x="395288" y="852488"/>
            <a:ext cx="8456612" cy="5148262"/>
          </a:xfrm>
        </p:spPr>
        <p:txBody>
          <a:bodyPr/>
          <a:lstStyle/>
          <a:p>
            <a:pPr marL="109728" indent="0" eaLnBrk="1" hangingPunct="1">
              <a:defRPr/>
            </a:pPr>
            <a:r>
              <a:rPr lang="de-AT" sz="3200" dirty="0" smtClean="0"/>
              <a:t>Option 1 - </a:t>
            </a:r>
            <a:r>
              <a:rPr lang="de-AT" sz="1800" dirty="0" smtClean="0"/>
              <a:t>link to eAF webpage from Eudralex page</a:t>
            </a:r>
            <a:endParaRPr lang="de-AT" sz="3200" dirty="0" smtClean="0"/>
          </a:p>
          <a:p>
            <a:pPr marL="109728" indent="0" eaLnBrk="1" hangingPunct="1">
              <a:defRPr/>
            </a:pPr>
            <a:r>
              <a:rPr lang="en-US" dirty="0" smtClean="0"/>
              <a:t>Notice to Applicants (</a:t>
            </a:r>
            <a:r>
              <a:rPr lang="de-DE" dirty="0" smtClean="0"/>
              <a:t>European Commission</a:t>
            </a:r>
            <a:r>
              <a:rPr lang="en-US" dirty="0" smtClean="0"/>
              <a:t>)</a:t>
            </a:r>
          </a:p>
          <a:p>
            <a:pPr marL="452628" eaLnBrk="1" hangingPunct="1">
              <a:lnSpc>
                <a:spcPct val="100000"/>
              </a:lnSpc>
              <a:buFont typeface="Arial" panose="020B0604020202020204" pitchFamily="34" charset="0"/>
              <a:buChar char="•"/>
              <a:defRPr/>
            </a:pPr>
            <a:r>
              <a:rPr lang="de-AT" dirty="0">
                <a:hlinkClick r:id="rId2"/>
              </a:rPr>
              <a:t>http://ec.europa.eu/health/documents/eudralex/vol-2</a:t>
            </a:r>
            <a:endParaRPr lang="de-AT" dirty="0"/>
          </a:p>
          <a:p>
            <a:pPr marL="452628" eaLnBrk="1" hangingPunct="1">
              <a:lnSpc>
                <a:spcPct val="100000"/>
              </a:lnSpc>
              <a:buFont typeface="Arial" panose="020B0604020202020204" pitchFamily="34" charset="0"/>
              <a:buChar char="•"/>
              <a:defRPr/>
            </a:pPr>
            <a:r>
              <a:rPr lang="en-GB" dirty="0" smtClean="0">
                <a:hlinkClick r:id="rId3"/>
              </a:rPr>
              <a:t>http://ec.europa.eu/health/documents/eudralex/vol-6/index_en.htm</a:t>
            </a:r>
            <a:endParaRPr lang="en-GB" dirty="0" smtClean="0"/>
          </a:p>
          <a:p>
            <a:pPr marL="109728" indent="0" eaLnBrk="1" hangingPunct="1">
              <a:defRPr/>
            </a:pPr>
            <a:r>
              <a:rPr lang="en-GB" dirty="0" smtClean="0">
                <a:solidFill>
                  <a:srgbClr val="FF0000"/>
                </a:solidFill>
              </a:rPr>
              <a:t>Note: The Word-AFs have been removed from the </a:t>
            </a:r>
            <a:r>
              <a:rPr lang="en-GB" dirty="0" err="1" smtClean="0">
                <a:solidFill>
                  <a:srgbClr val="FF0000"/>
                </a:solidFill>
              </a:rPr>
              <a:t>Eudralex</a:t>
            </a:r>
            <a:r>
              <a:rPr lang="en-GB" dirty="0" smtClean="0">
                <a:solidFill>
                  <a:srgbClr val="FF0000"/>
                </a:solidFill>
              </a:rPr>
              <a:t> website! </a:t>
            </a:r>
          </a:p>
          <a:p>
            <a:pPr marL="109728" indent="0" eaLnBrk="1" hangingPunct="1">
              <a:defRPr/>
            </a:pPr>
            <a:endParaRPr lang="en-GB" dirty="0" smtClean="0"/>
          </a:p>
          <a:p>
            <a:pPr marL="109728" indent="0" eaLnBrk="1" hangingPunct="1">
              <a:defRPr/>
            </a:pPr>
            <a:r>
              <a:rPr lang="de-AT" sz="3200" dirty="0" smtClean="0"/>
              <a:t>Option 2 </a:t>
            </a:r>
          </a:p>
          <a:p>
            <a:pPr marL="109728" indent="0" eaLnBrk="1" hangingPunct="1">
              <a:defRPr/>
            </a:pPr>
            <a:r>
              <a:rPr lang="en-US" dirty="0" err="1" smtClean="0"/>
              <a:t>eSubmission</a:t>
            </a:r>
            <a:r>
              <a:rPr lang="en-US" dirty="0" smtClean="0"/>
              <a:t> Homepage</a:t>
            </a:r>
            <a:r>
              <a:rPr lang="de-AT" dirty="0" smtClean="0"/>
              <a:t> (EMA)</a:t>
            </a:r>
          </a:p>
          <a:p>
            <a:pPr marL="109728" indent="0" eaLnBrk="1" hangingPunct="1">
              <a:defRPr/>
            </a:pPr>
            <a:r>
              <a:rPr lang="de-AT" dirty="0">
                <a:hlinkClick r:id="rId4"/>
              </a:rPr>
              <a:t>http://esubmission.ema.europa.eu/eaf/index.html</a:t>
            </a:r>
            <a:endParaRPr lang="de-AT" dirty="0"/>
          </a:p>
          <a:p>
            <a:pPr marL="0" indent="0" eaLnBrk="1" hangingPunct="1">
              <a:defRPr/>
            </a:pPr>
            <a:endParaRPr lang="en-GB"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7"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37</a:t>
            </a:fld>
            <a:endParaRPr lang="en-GB" altLang="en-US" dirty="0"/>
          </a:p>
        </p:txBody>
      </p:sp>
    </p:spTree>
    <p:extLst>
      <p:ext uri="{BB962C8B-B14F-4D97-AF65-F5344CB8AC3E}">
        <p14:creationId xmlns:p14="http://schemas.microsoft.com/office/powerpoint/2010/main" val="1847845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52488"/>
            <a:ext cx="8456612" cy="5148262"/>
          </a:xfrm>
        </p:spPr>
        <p:txBody>
          <a:bodyPr/>
          <a:lstStyle/>
          <a:p>
            <a:pPr marL="0" indent="0" eaLnBrk="1" hangingPunct="1">
              <a:defRPr/>
            </a:pPr>
            <a:r>
              <a:rPr lang="en-GB" dirty="0" smtClean="0"/>
              <a:t>Scenario: </a:t>
            </a:r>
          </a:p>
          <a:p>
            <a:pPr marL="0" indent="0" eaLnBrk="1" hangingPunct="1">
              <a:defRPr/>
            </a:pPr>
            <a:r>
              <a:rPr lang="en-GB" dirty="0" smtClean="0"/>
              <a:t>Accessing footnotes</a:t>
            </a:r>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a:defRPr/>
            </a:pPr>
            <a:r>
              <a:rPr lang="en-GB" dirty="0" smtClean="0"/>
              <a:t>             Demonstration follows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497248" y="5320632"/>
            <a:ext cx="978408" cy="484632"/>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812339"/>
            <a:ext cx="3975914" cy="582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bwMode="auto">
          <a:xfrm rot="16200000">
            <a:off x="5710507" y="4329100"/>
            <a:ext cx="1944216" cy="720080"/>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0"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38</a:t>
            </a:fld>
            <a:endParaRPr lang="en-GB" altLang="en-US" dirty="0"/>
          </a:p>
        </p:txBody>
      </p:sp>
    </p:spTree>
    <p:extLst>
      <p:ext uri="{BB962C8B-B14F-4D97-AF65-F5344CB8AC3E}">
        <p14:creationId xmlns:p14="http://schemas.microsoft.com/office/powerpoint/2010/main" val="3838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52488"/>
            <a:ext cx="8456612" cy="5148262"/>
          </a:xfrm>
        </p:spPr>
        <p:txBody>
          <a:bodyPr/>
          <a:lstStyle/>
          <a:p>
            <a:pPr marL="0" indent="0" eaLnBrk="1" hangingPunct="1">
              <a:defRPr/>
            </a:pPr>
            <a:r>
              <a:rPr lang="en-GB" dirty="0" smtClean="0"/>
              <a:t>Scenario: </a:t>
            </a:r>
          </a:p>
          <a:p>
            <a:pPr marL="0" indent="0" eaLnBrk="1" hangingPunct="1">
              <a:defRPr/>
            </a:pPr>
            <a:r>
              <a:rPr lang="en-GB" dirty="0" smtClean="0"/>
              <a:t>Formatting text in free text fields such as the ‘Present and Proposed table’ in the variation form</a:t>
            </a:r>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a:p>
            <a:pPr>
              <a:defRPr/>
            </a:pPr>
            <a:r>
              <a:rPr lang="en-GB" dirty="0" smtClean="0"/>
              <a:t>             Demonstration follows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497248" y="5752680"/>
            <a:ext cx="978408" cy="484632"/>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718" y="2060849"/>
            <a:ext cx="3606337" cy="36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9"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39</a:t>
            </a:fld>
            <a:endParaRPr lang="en-GB" altLang="en-US" dirty="0"/>
          </a:p>
        </p:txBody>
      </p:sp>
    </p:spTree>
    <p:extLst>
      <p:ext uri="{BB962C8B-B14F-4D97-AF65-F5344CB8AC3E}">
        <p14:creationId xmlns:p14="http://schemas.microsoft.com/office/powerpoint/2010/main" val="765619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16024" y="2996952"/>
            <a:ext cx="7772400" cy="1362075"/>
          </a:xfrm>
        </p:spPr>
        <p:txBody>
          <a:bodyPr/>
          <a:lstStyle/>
          <a:p>
            <a:pPr algn="ctr">
              <a:defRPr/>
            </a:pPr>
            <a:r>
              <a:rPr lang="en-GB" sz="3600" dirty="0" smtClean="0"/>
              <a:t>VARIATION FORM</a:t>
            </a:r>
            <a:br>
              <a:rPr lang="en-GB" sz="3600" dirty="0" smtClean="0"/>
            </a:br>
            <a:r>
              <a:rPr lang="en-GB" sz="3600" dirty="0" smtClean="0"/>
              <a:t>human &amp; VET</a:t>
            </a:r>
            <a:endParaRPr lang="en-GB" sz="3600" dirty="0"/>
          </a:p>
        </p:txBody>
      </p:sp>
      <p:sp>
        <p:nvSpPr>
          <p:cNvPr id="6147" name="Foliennummernplatzhalt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1F888DC8-15A3-431B-A4FE-F2144353F405}" type="slidenum">
              <a:rPr lang="en-GB" altLang="en-US" sz="1100" smtClean="0"/>
              <a:pPr eaLnBrk="1" hangingPunct="1">
                <a:lnSpc>
                  <a:spcPts val="1200"/>
                </a:lnSpc>
                <a:spcAft>
                  <a:spcPct val="0"/>
                </a:spcAft>
                <a:buClrTx/>
              </a:pPr>
              <a:t>4</a:t>
            </a:fld>
            <a:endParaRPr lang="en-GB" altLang="en-US" sz="110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pPr>
              <a:defRPr/>
            </a:pPr>
            <a:r>
              <a:rPr lang="en-GB" altLang="en-US" smtClean="0"/>
              <a:t>eAF version 1.20 webinar for industry</a:t>
            </a:r>
            <a:endParaRPr lang="en-GB" altLang="en-US"/>
          </a:p>
        </p:txBody>
      </p:sp>
    </p:spTree>
    <p:extLst>
      <p:ext uri="{BB962C8B-B14F-4D97-AF65-F5344CB8AC3E}">
        <p14:creationId xmlns:p14="http://schemas.microsoft.com/office/powerpoint/2010/main" val="3593863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52488"/>
            <a:ext cx="8456612" cy="5148262"/>
          </a:xfrm>
        </p:spPr>
        <p:txBody>
          <a:bodyPr/>
          <a:lstStyle/>
          <a:p>
            <a:pPr marL="0" indent="0" eaLnBrk="1" hangingPunct="1">
              <a:defRPr/>
            </a:pPr>
            <a:r>
              <a:rPr lang="en-GB" dirty="0" smtClean="0"/>
              <a:t>To access the text formatting function, right-click inside the relevant text field and choose the Hyperlink option. This will open the dialog box for linking and formatting shown in the previous slide.</a:t>
            </a:r>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a:p>
            <a:pPr marL="0" indent="0" eaLnBrk="1" hangingPunct="1">
              <a:defRPr/>
            </a:pP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9"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40</a:t>
            </a:fld>
            <a:endParaRPr lang="en-GB"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1705"/>
            <a:ext cx="775335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bwMode="auto">
          <a:xfrm>
            <a:off x="2339752" y="5445224"/>
            <a:ext cx="648072" cy="360040"/>
          </a:xfrm>
          <a:prstGeom prst="leftArrow">
            <a:avLst/>
          </a:prstGeom>
          <a:solidFill>
            <a:srgbClr val="FF00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1881741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Known issues</a:t>
            </a:r>
          </a:p>
        </p:txBody>
      </p:sp>
      <p:sp>
        <p:nvSpPr>
          <p:cNvPr id="3" name="Content Placeholder 2"/>
          <p:cNvSpPr>
            <a:spLocks noGrp="1"/>
          </p:cNvSpPr>
          <p:nvPr>
            <p:ph idx="1"/>
          </p:nvPr>
        </p:nvSpPr>
        <p:spPr>
          <a:xfrm>
            <a:off x="395288" y="852488"/>
            <a:ext cx="8456612" cy="4808760"/>
          </a:xfrm>
        </p:spPr>
        <p:txBody>
          <a:bodyPr/>
          <a:lstStyle/>
          <a:p>
            <a:pPr eaLnBrk="1" hangingPunct="1">
              <a:defRPr/>
            </a:pPr>
            <a:r>
              <a:rPr lang="en-GB" u="sng" dirty="0" smtClean="0"/>
              <a:t>Use of section 2 footnote in the variation form:</a:t>
            </a:r>
          </a:p>
          <a:p>
            <a:pPr eaLnBrk="1" hangingPunct="1">
              <a:defRPr/>
            </a:pPr>
            <a:r>
              <a:rPr lang="en-GB" u="sng" dirty="0" smtClean="0">
                <a:solidFill>
                  <a:srgbClr val="FF0000"/>
                </a:solidFill>
              </a:rPr>
              <a:t>Yes:</a:t>
            </a:r>
          </a:p>
          <a:p>
            <a:pPr eaLnBrk="1" hangingPunct="1">
              <a:defRPr/>
            </a:pPr>
            <a:endParaRPr lang="en-GB" u="sng" dirty="0" smtClean="0"/>
          </a:p>
          <a:p>
            <a:pPr eaLnBrk="1" hangingPunct="1">
              <a:defRPr/>
            </a:pPr>
            <a:endParaRPr lang="en-GB" u="sng" dirty="0" smtClean="0"/>
          </a:p>
          <a:p>
            <a:pPr eaLnBrk="1" hangingPunct="1">
              <a:defRPr/>
            </a:pPr>
            <a:endParaRPr lang="en-GB" u="sng"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41</a:t>
            </a:fld>
            <a:endParaRPr lang="en-GB"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7997331" cy="285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4869160"/>
            <a:ext cx="8568952" cy="978729"/>
          </a:xfrm>
          <a:prstGeom prst="rect">
            <a:avLst/>
          </a:prstGeom>
          <a:noFill/>
        </p:spPr>
        <p:txBody>
          <a:bodyPr wrap="square" rtlCol="0">
            <a:spAutoFit/>
          </a:bodyPr>
          <a:lstStyle/>
          <a:p>
            <a:pPr algn="l"/>
            <a:r>
              <a:rPr lang="en-GB" dirty="0" smtClean="0"/>
              <a:t>The information on products/presentations affected by the variation should be listed in the table provided wherever possible.</a:t>
            </a:r>
            <a:endParaRPr lang="en-GB" dirty="0"/>
          </a:p>
          <a:p>
            <a:pPr algn="l"/>
            <a:endParaRPr lang="en-GB" dirty="0"/>
          </a:p>
        </p:txBody>
      </p:sp>
    </p:spTree>
    <p:extLst>
      <p:ext uri="{BB962C8B-B14F-4D97-AF65-F5344CB8AC3E}">
        <p14:creationId xmlns:p14="http://schemas.microsoft.com/office/powerpoint/2010/main" val="816109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Known issues</a:t>
            </a:r>
          </a:p>
        </p:txBody>
      </p:sp>
      <p:sp>
        <p:nvSpPr>
          <p:cNvPr id="3" name="Content Placeholder 2"/>
          <p:cNvSpPr>
            <a:spLocks noGrp="1"/>
          </p:cNvSpPr>
          <p:nvPr>
            <p:ph idx="1"/>
          </p:nvPr>
        </p:nvSpPr>
        <p:spPr>
          <a:xfrm>
            <a:off x="395288" y="852488"/>
            <a:ext cx="8456612" cy="4808760"/>
          </a:xfrm>
        </p:spPr>
        <p:txBody>
          <a:bodyPr/>
          <a:lstStyle/>
          <a:p>
            <a:pPr eaLnBrk="1" hangingPunct="1">
              <a:defRPr/>
            </a:pPr>
            <a:r>
              <a:rPr lang="en-GB" u="sng" dirty="0" smtClean="0"/>
              <a:t>Use of section 2 footnote in the variation form:</a:t>
            </a:r>
          </a:p>
          <a:p>
            <a:pPr eaLnBrk="1" hangingPunct="1">
              <a:defRPr/>
            </a:pPr>
            <a:r>
              <a:rPr lang="en-GB" u="sng" dirty="0" smtClean="0">
                <a:solidFill>
                  <a:srgbClr val="FF0000"/>
                </a:solidFill>
              </a:rPr>
              <a:t>No:</a:t>
            </a:r>
          </a:p>
          <a:p>
            <a:pPr eaLnBrk="1" hangingPunct="1">
              <a:defRPr/>
            </a:pPr>
            <a:endParaRPr lang="en-GB" u="sng" dirty="0" smtClean="0"/>
          </a:p>
          <a:p>
            <a:pPr eaLnBrk="1" hangingPunct="1">
              <a:defRPr/>
            </a:pPr>
            <a:endParaRPr lang="en-GB" u="sng" dirty="0" smtClean="0"/>
          </a:p>
          <a:p>
            <a:pPr eaLnBrk="1" hangingPunct="1">
              <a:defRPr/>
            </a:pPr>
            <a:endParaRPr lang="en-GB" u="sng"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42</a:t>
            </a:fld>
            <a:endParaRPr lang="en-GB" altLang="en-US" dirty="0"/>
          </a:p>
        </p:txBody>
      </p:sp>
      <p:sp>
        <p:nvSpPr>
          <p:cNvPr id="4" name="TextBox 3"/>
          <p:cNvSpPr txBox="1"/>
          <p:nvPr/>
        </p:nvSpPr>
        <p:spPr>
          <a:xfrm>
            <a:off x="378368" y="5085184"/>
            <a:ext cx="8568952" cy="978729"/>
          </a:xfrm>
          <a:prstGeom prst="rect">
            <a:avLst/>
          </a:prstGeom>
          <a:noFill/>
        </p:spPr>
        <p:txBody>
          <a:bodyPr wrap="square" rtlCol="0">
            <a:spAutoFit/>
          </a:bodyPr>
          <a:lstStyle/>
          <a:p>
            <a:pPr algn="l"/>
            <a:r>
              <a:rPr lang="en-GB" dirty="0" smtClean="0"/>
              <a:t>The footnote should be used only for </a:t>
            </a:r>
            <a:r>
              <a:rPr lang="en-GB" b="1" dirty="0"/>
              <a:t>fixed-dose combinations </a:t>
            </a:r>
            <a:r>
              <a:rPr lang="en-GB" dirty="0"/>
              <a:t>and </a:t>
            </a:r>
            <a:r>
              <a:rPr lang="en-GB" b="1" dirty="0"/>
              <a:t>vaccines</a:t>
            </a:r>
            <a:r>
              <a:rPr lang="en-GB" dirty="0"/>
              <a:t> </a:t>
            </a:r>
            <a:r>
              <a:rPr lang="en-GB" dirty="0" smtClean="0"/>
              <a:t>where the expression of strength is more complex than what can be provided in the standard table.</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04571"/>
            <a:ext cx="8604448" cy="313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604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Known issues</a:t>
            </a:r>
          </a:p>
        </p:txBody>
      </p:sp>
      <p:sp>
        <p:nvSpPr>
          <p:cNvPr id="3" name="Content Placeholder 2"/>
          <p:cNvSpPr>
            <a:spLocks noGrp="1"/>
          </p:cNvSpPr>
          <p:nvPr>
            <p:ph idx="1"/>
          </p:nvPr>
        </p:nvSpPr>
        <p:spPr>
          <a:xfrm>
            <a:off x="395288" y="852488"/>
            <a:ext cx="8456612" cy="4808760"/>
          </a:xfrm>
        </p:spPr>
        <p:txBody>
          <a:bodyPr/>
          <a:lstStyle/>
          <a:p>
            <a:pPr>
              <a:defRPr/>
            </a:pPr>
            <a:r>
              <a:rPr lang="en-GB" u="sng" dirty="0"/>
              <a:t>National worksharing variations and selection of </a:t>
            </a:r>
            <a:r>
              <a:rPr lang="en-GB" u="sng" dirty="0" smtClean="0"/>
              <a:t>Members States:</a:t>
            </a:r>
          </a:p>
          <a:p>
            <a:pPr eaLnBrk="1" hangingPunct="1">
              <a:defRPr/>
            </a:pPr>
            <a:r>
              <a:rPr lang="en-GB" dirty="0" smtClean="0"/>
              <a:t>A error in the business rules of the variation form doesn’t allow the entry of MS for </a:t>
            </a:r>
            <a:r>
              <a:rPr lang="en-GB" b="1" dirty="0" smtClean="0"/>
              <a:t>National </a:t>
            </a:r>
            <a:r>
              <a:rPr lang="en-GB" b="1" dirty="0" err="1" smtClean="0"/>
              <a:t>worksharing</a:t>
            </a:r>
            <a:r>
              <a:rPr lang="en-GB" b="1" dirty="0" smtClean="0"/>
              <a:t> </a:t>
            </a:r>
            <a:r>
              <a:rPr lang="en-GB" dirty="0" smtClean="0"/>
              <a:t>variations.</a:t>
            </a:r>
          </a:p>
          <a:p>
            <a:pPr eaLnBrk="1" hangingPunct="1">
              <a:defRPr/>
            </a:pPr>
            <a:r>
              <a:rPr lang="en-GB" dirty="0" smtClean="0"/>
              <a:t>As a workaround, please tick both, National authorisation in MRP/DCP and National Authorisation </a:t>
            </a:r>
            <a:r>
              <a:rPr lang="en-GB" dirty="0" err="1" smtClean="0"/>
              <a:t>tickboxes</a:t>
            </a:r>
            <a:r>
              <a:rPr lang="en-GB" dirty="0" smtClean="0"/>
              <a:t>.</a:t>
            </a:r>
          </a:p>
          <a:p>
            <a:pPr eaLnBrk="1" hangingPunct="1">
              <a:defRPr/>
            </a:pPr>
            <a:r>
              <a:rPr lang="en-GB" dirty="0" smtClean="0"/>
              <a:t>This issue will be fixed in the next eAF release planned March/April 2017</a:t>
            </a:r>
          </a:p>
          <a:p>
            <a:pPr eaLnBrk="1" hangingPunct="1">
              <a:defRPr/>
            </a:pPr>
            <a:endParaRPr lang="en-GB" dirty="0" smtClean="0"/>
          </a:p>
          <a:p>
            <a:pPr eaLnBrk="1" hangingPunct="1">
              <a:defRPr/>
            </a:pPr>
            <a:endParaRPr lang="en-GB" u="sng" dirty="0" smtClean="0"/>
          </a:p>
          <a:p>
            <a:pPr eaLnBrk="1" hangingPunct="1">
              <a:defRPr/>
            </a:pPr>
            <a:endParaRPr lang="en-GB" u="sng"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43</a:t>
            </a:fld>
            <a:endParaRPr lang="en-GB"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7" y="3645024"/>
            <a:ext cx="5105847" cy="264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333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Known issues</a:t>
            </a:r>
          </a:p>
        </p:txBody>
      </p:sp>
      <p:sp>
        <p:nvSpPr>
          <p:cNvPr id="3" name="Content Placeholder 2"/>
          <p:cNvSpPr>
            <a:spLocks noGrp="1"/>
          </p:cNvSpPr>
          <p:nvPr>
            <p:ph idx="1"/>
          </p:nvPr>
        </p:nvSpPr>
        <p:spPr>
          <a:xfrm>
            <a:off x="395288" y="852488"/>
            <a:ext cx="8456612" cy="4808760"/>
          </a:xfrm>
        </p:spPr>
        <p:txBody>
          <a:bodyPr/>
          <a:lstStyle/>
          <a:p>
            <a:pPr>
              <a:defRPr/>
            </a:pPr>
            <a:r>
              <a:rPr lang="en-GB" u="sng" dirty="0"/>
              <a:t>Complete and sign using Adobe Reader, not Adobe Acrobat. </a:t>
            </a:r>
            <a:endParaRPr lang="en-GB" u="sng" dirty="0" smtClean="0"/>
          </a:p>
          <a:p>
            <a:pPr>
              <a:defRPr/>
            </a:pPr>
            <a:r>
              <a:rPr lang="en-GB" u="sng" dirty="0" smtClean="0"/>
              <a:t>NCAs </a:t>
            </a:r>
            <a:r>
              <a:rPr lang="en-GB" u="sng" dirty="0"/>
              <a:t>can view using Reader or </a:t>
            </a:r>
            <a:r>
              <a:rPr lang="en-GB" u="sng" dirty="0" smtClean="0"/>
              <a:t>Acrobat </a:t>
            </a:r>
          </a:p>
          <a:p>
            <a:pPr>
              <a:defRPr/>
            </a:pPr>
            <a:r>
              <a:rPr lang="en-GB" dirty="0" smtClean="0"/>
              <a:t>All forms must be signed and locked using </a:t>
            </a:r>
            <a:r>
              <a:rPr lang="en-GB" b="1" dirty="0" smtClean="0"/>
              <a:t>Adobe Reader</a:t>
            </a:r>
            <a:r>
              <a:rPr lang="en-GB" dirty="0" smtClean="0"/>
              <a:t>. If the forms are locked using Adobe Acrobat and the receiving regulator opens the form using Reader the form appears unlocked with red boxes.</a:t>
            </a:r>
          </a:p>
          <a:p>
            <a:pPr>
              <a:defRPr/>
            </a:pPr>
            <a:r>
              <a:rPr lang="en-GB" dirty="0" smtClean="0"/>
              <a:t>This is an Adobe issue i.e. EMA is not able fix this issue.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44</a:t>
            </a:fld>
            <a:endParaRPr lang="en-GB"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149080"/>
            <a:ext cx="59912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955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Known issues</a:t>
            </a:r>
          </a:p>
        </p:txBody>
      </p:sp>
      <p:sp>
        <p:nvSpPr>
          <p:cNvPr id="3" name="Content Placeholder 2"/>
          <p:cNvSpPr>
            <a:spLocks noGrp="1"/>
          </p:cNvSpPr>
          <p:nvPr>
            <p:ph idx="1"/>
          </p:nvPr>
        </p:nvSpPr>
        <p:spPr>
          <a:xfrm>
            <a:off x="395536" y="980728"/>
            <a:ext cx="8456612" cy="4808760"/>
          </a:xfrm>
        </p:spPr>
        <p:txBody>
          <a:bodyPr/>
          <a:lstStyle/>
          <a:p>
            <a:pPr>
              <a:defRPr/>
            </a:pPr>
            <a:r>
              <a:rPr lang="en-GB" u="sng" dirty="0"/>
              <a:t>Bookmarks cannot be used as they prevent locking of the form</a:t>
            </a:r>
            <a:r>
              <a:rPr lang="en-GB" u="sng" dirty="0" smtClean="0"/>
              <a:t>.</a:t>
            </a:r>
          </a:p>
          <a:p>
            <a:pPr>
              <a:defRPr/>
            </a:pPr>
            <a:endParaRPr lang="en-GB" u="sng" dirty="0"/>
          </a:p>
          <a:p>
            <a:pPr>
              <a:defRPr/>
            </a:pPr>
            <a:r>
              <a:rPr lang="en-GB" dirty="0" smtClean="0"/>
              <a:t>Bookmarks must not be used as they prevent the proper locking of the form and will result in rejection by the receiving regulator</a:t>
            </a:r>
          </a:p>
          <a:p>
            <a:pPr>
              <a:defRPr/>
            </a:pP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45</a:t>
            </a:fld>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818723"/>
            <a:ext cx="6143997" cy="349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101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dirty="0" smtClean="0"/>
              <a:t>eAF version 1.20 webinar for industry</a:t>
            </a:r>
            <a:endParaRPr lang="en-GB" altLang="en-US" dirty="0"/>
          </a:p>
        </p:txBody>
      </p:sp>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Known issues</a:t>
            </a:r>
          </a:p>
        </p:txBody>
      </p:sp>
      <p:sp>
        <p:nvSpPr>
          <p:cNvPr id="3" name="Content Placeholder 2"/>
          <p:cNvSpPr>
            <a:spLocks noGrp="1"/>
          </p:cNvSpPr>
          <p:nvPr>
            <p:ph idx="1"/>
          </p:nvPr>
        </p:nvSpPr>
        <p:spPr>
          <a:xfrm>
            <a:off x="395288" y="852488"/>
            <a:ext cx="8456612" cy="4808760"/>
          </a:xfrm>
        </p:spPr>
        <p:txBody>
          <a:bodyPr/>
          <a:lstStyle/>
          <a:p>
            <a:pPr>
              <a:defRPr/>
            </a:pPr>
            <a:r>
              <a:rPr lang="en-GB" u="sng" dirty="0"/>
              <a:t>In renewal form, </a:t>
            </a:r>
            <a:r>
              <a:rPr lang="en-GB" u="sng" dirty="0" smtClean="0"/>
              <a:t>after </a:t>
            </a:r>
            <a:r>
              <a:rPr lang="en-GB" u="sng" dirty="0"/>
              <a:t>selecting all CMS, one has to again select from the whole list of countries the Member </a:t>
            </a:r>
            <a:r>
              <a:rPr lang="en-GB" u="sng" dirty="0" smtClean="0"/>
              <a:t>States </a:t>
            </a:r>
            <a:r>
              <a:rPr lang="en-GB" u="sng" dirty="0"/>
              <a:t>in which the product is marketed</a:t>
            </a:r>
            <a:r>
              <a:rPr lang="en-GB" u="sng" dirty="0" smtClean="0"/>
              <a:t>.</a:t>
            </a:r>
          </a:p>
          <a:p>
            <a:pPr>
              <a:defRPr/>
            </a:pPr>
            <a:endParaRPr lang="en-GB" u="sng" dirty="0"/>
          </a:p>
          <a:p>
            <a:pPr>
              <a:defRPr/>
            </a:pPr>
            <a:r>
              <a:rPr lang="en-GB" dirty="0" smtClean="0"/>
              <a:t>This has been solved by introducing ‘Add selected’ function which repeats the already selected list of RMS and CMS.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6"/>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46</a:t>
            </a:fld>
            <a:endParaRPr lang="en-GB" altLang="en-US" dirty="0"/>
          </a:p>
        </p:txBody>
      </p:sp>
    </p:spTree>
    <p:extLst>
      <p:ext uri="{BB962C8B-B14F-4D97-AF65-F5344CB8AC3E}">
        <p14:creationId xmlns:p14="http://schemas.microsoft.com/office/powerpoint/2010/main" val="1863354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16024" y="2996952"/>
            <a:ext cx="7772400" cy="1362075"/>
          </a:xfrm>
        </p:spPr>
        <p:txBody>
          <a:bodyPr/>
          <a:lstStyle/>
          <a:p>
            <a:pPr algn="ctr">
              <a:defRPr/>
            </a:pPr>
            <a:r>
              <a:rPr lang="en-GB" sz="2400" dirty="0" smtClean="0"/>
              <a:t>VARIATION FORM</a:t>
            </a:r>
            <a:br>
              <a:rPr lang="en-GB" sz="2400" dirty="0" smtClean="0"/>
            </a:br>
            <a:r>
              <a:rPr lang="en-GB" sz="2400" dirty="0" smtClean="0"/>
              <a:t>human &amp; VET:</a:t>
            </a:r>
            <a:br>
              <a:rPr lang="en-GB" sz="2400" dirty="0" smtClean="0"/>
            </a:br>
            <a:r>
              <a:rPr lang="en-GB" sz="2400" dirty="0" smtClean="0"/>
              <a:t>Changes to section 2 </a:t>
            </a:r>
            <a:br>
              <a:rPr lang="en-GB" sz="2400" dirty="0" smtClean="0"/>
            </a:br>
            <a:r>
              <a:rPr lang="en-GB" sz="2400" dirty="0" smtClean="0"/>
              <a:t>‘products concerned’</a:t>
            </a:r>
            <a:endParaRPr lang="en-GB" sz="2400" dirty="0"/>
          </a:p>
        </p:txBody>
      </p:sp>
      <p:sp>
        <p:nvSpPr>
          <p:cNvPr id="6147" name="Foliennummernplatzhalt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1F888DC8-15A3-431B-A4FE-F2144353F405}" type="slidenum">
              <a:rPr lang="en-GB" altLang="en-US" sz="1100" smtClean="0"/>
              <a:pPr eaLnBrk="1" hangingPunct="1">
                <a:lnSpc>
                  <a:spcPts val="1200"/>
                </a:lnSpc>
                <a:spcAft>
                  <a:spcPct val="0"/>
                </a:spcAft>
                <a:buClrTx/>
              </a:pPr>
              <a:t>5</a:t>
            </a:fld>
            <a:endParaRPr lang="en-GB" altLang="en-US" sz="110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pPr>
              <a:defRPr/>
            </a:pPr>
            <a:r>
              <a:rPr lang="en-GB" altLang="en-US" smtClean="0"/>
              <a:t>eAF version 1.20 webinar for industry</a:t>
            </a:r>
            <a:endParaRPr lang="en-GB" altLang="en-US"/>
          </a:p>
        </p:txBody>
      </p:sp>
    </p:spTree>
    <p:extLst>
      <p:ext uri="{BB962C8B-B14F-4D97-AF65-F5344CB8AC3E}">
        <p14:creationId xmlns:p14="http://schemas.microsoft.com/office/powerpoint/2010/main" val="3051279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Annex A and B</a:t>
            </a:r>
          </a:p>
        </p:txBody>
      </p:sp>
      <p:sp>
        <p:nvSpPr>
          <p:cNvPr id="3" name="Content Placeholder 2"/>
          <p:cNvSpPr>
            <a:spLocks noGrp="1"/>
          </p:cNvSpPr>
          <p:nvPr>
            <p:ph idx="1"/>
          </p:nvPr>
        </p:nvSpPr>
        <p:spPr>
          <a:xfrm>
            <a:off x="395288" y="852488"/>
            <a:ext cx="8456612" cy="5148262"/>
          </a:xfrm>
        </p:spPr>
        <p:txBody>
          <a:bodyPr/>
          <a:lstStyle/>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358775" y="980729"/>
            <a:ext cx="8456613" cy="4176464"/>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marL="342900" indent="-342900">
              <a:lnSpc>
                <a:spcPct val="100000"/>
              </a:lnSpc>
              <a:buFont typeface="Arial" panose="020B0604020202020204" pitchFamily="34" charset="0"/>
              <a:buChar char="•"/>
            </a:pPr>
            <a:r>
              <a:rPr lang="en-GB" kern="0" dirty="0"/>
              <a:t>more </a:t>
            </a:r>
            <a:r>
              <a:rPr lang="en-GB" kern="0" dirty="0" smtClean="0"/>
              <a:t>easy-to-use and logical </a:t>
            </a:r>
            <a:r>
              <a:rPr lang="en-GB" kern="0" dirty="0"/>
              <a:t>layout</a:t>
            </a:r>
          </a:p>
          <a:p>
            <a:pPr marL="342900" indent="-342900">
              <a:lnSpc>
                <a:spcPct val="100000"/>
              </a:lnSpc>
              <a:buFont typeface="Arial" panose="020B0604020202020204" pitchFamily="34" charset="0"/>
              <a:buChar char="•"/>
            </a:pPr>
            <a:r>
              <a:rPr lang="en-GB" kern="0" dirty="0" smtClean="0"/>
              <a:t>The information on products presentations concerned which used to be required as Annex (Annex A or Annex B), should now be entered within the form itself – no need for Annex A or Annex B</a:t>
            </a:r>
          </a:p>
          <a:p>
            <a:pPr marL="342900" indent="-342900">
              <a:buFont typeface="Arial" panose="020B0604020202020204" pitchFamily="34" charset="0"/>
              <a:buChar char="•"/>
            </a:pPr>
            <a:endParaRPr lang="en-GB" kern="0" dirty="0" smtClean="0"/>
          </a:p>
          <a:p>
            <a:pPr marL="342900" indent="-342900">
              <a:buFont typeface="Arial" panose="020B0604020202020204" pitchFamily="34" charset="0"/>
              <a:buChar char="•"/>
            </a:pPr>
            <a:endParaRPr lang="en-GB" kern="0" dirty="0"/>
          </a:p>
          <a:p>
            <a:pPr marL="342900" indent="-342900">
              <a:lnSpc>
                <a:spcPct val="150000"/>
              </a:lnSpc>
              <a:buFont typeface="Arial" panose="020B0604020202020204" pitchFamily="34" charset="0"/>
              <a:buChar char="•"/>
            </a:pPr>
            <a:endParaRPr lang="en-GB" sz="1200" kern="0" dirty="0" smtClean="0"/>
          </a:p>
          <a:p>
            <a:pPr marL="342900" indent="-342900">
              <a:lnSpc>
                <a:spcPct val="150000"/>
              </a:lnSpc>
              <a:buFont typeface="Arial" panose="020B0604020202020204" pitchFamily="34" charset="0"/>
              <a:buChar char="•"/>
            </a:pPr>
            <a:endParaRPr lang="en-GB" sz="1200" kern="0" dirty="0"/>
          </a:p>
          <a:p>
            <a:pPr>
              <a:lnSpc>
                <a:spcPct val="150000"/>
              </a:lnSpc>
            </a:pPr>
            <a:endParaRPr lang="en-GB" sz="1200" kern="0" dirty="0" smtClean="0"/>
          </a:p>
          <a:p>
            <a:endParaRPr lang="en-GB" kern="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192" y="2636912"/>
            <a:ext cx="4992216" cy="312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bwMode="auto">
          <a:xfrm>
            <a:off x="6589799" y="4941168"/>
            <a:ext cx="1417563" cy="1296144"/>
          </a:xfrm>
          <a:prstGeom prst="noSmoking">
            <a:avLst/>
          </a:prstGeom>
          <a:noFill/>
          <a:ln w="28575"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dirty="0" smtClean="0"/>
              <a:t>eAF version 1.20 webinar for industry</a:t>
            </a:r>
            <a:endParaRPr lang="en-GB" altLang="en-US" dirty="0"/>
          </a:p>
        </p:txBody>
      </p:sp>
      <p:sp>
        <p:nvSpPr>
          <p:cNvPr id="5" name="Foliennummernplatzhalter 4"/>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6</a:t>
            </a:fld>
            <a:endParaRPr lang="en-GB" altLang="en-US" dirty="0"/>
          </a:p>
        </p:txBody>
      </p:sp>
    </p:spTree>
    <p:extLst>
      <p:ext uri="{BB962C8B-B14F-4D97-AF65-F5344CB8AC3E}">
        <p14:creationId xmlns:p14="http://schemas.microsoft.com/office/powerpoint/2010/main" val="196763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pPr eaLnBrk="1" hangingPunct="1"/>
            <a:r>
              <a:rPr lang="en-GB" altLang="de-DE" dirty="0" smtClean="0">
                <a:solidFill>
                  <a:schemeClr val="bg1"/>
                </a:solidFill>
              </a:rPr>
              <a:t>Essentials /1</a:t>
            </a:r>
          </a:p>
        </p:txBody>
      </p:sp>
      <p:sp>
        <p:nvSpPr>
          <p:cNvPr id="3" name="Content Placeholder 2"/>
          <p:cNvSpPr>
            <a:spLocks noGrp="1"/>
          </p:cNvSpPr>
          <p:nvPr>
            <p:ph idx="1"/>
          </p:nvPr>
        </p:nvSpPr>
        <p:spPr>
          <a:xfrm>
            <a:off x="395288" y="852488"/>
            <a:ext cx="8456612" cy="5148262"/>
          </a:xfrm>
        </p:spPr>
        <p:txBody>
          <a:bodyPr/>
          <a:lstStyle/>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a:defRPr/>
            </a:pPr>
            <a:r>
              <a:rPr lang="en-GB" dirty="0" smtClean="0"/>
              <a:t>             Demonstration follows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Foliennummernplatzhalter 3"/>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7</a:t>
            </a:fld>
            <a:endParaRPr lang="en-GB"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65" y="2000104"/>
            <a:ext cx="8974752" cy="250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gende mit Linie 1 7"/>
          <p:cNvSpPr/>
          <p:nvPr/>
        </p:nvSpPr>
        <p:spPr bwMode="auto">
          <a:xfrm>
            <a:off x="6300192" y="1556792"/>
            <a:ext cx="1438381" cy="533205"/>
          </a:xfrm>
          <a:prstGeom prst="borderCallout1">
            <a:avLst>
              <a:gd name="adj1" fmla="val 107281"/>
              <a:gd name="adj2" fmla="val 95115"/>
              <a:gd name="adj3" fmla="val 183089"/>
              <a:gd name="adj4" fmla="val 154210"/>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Verdana" pitchFamily="34" charset="0"/>
                <a:cs typeface="Arial" charset="0"/>
              </a:rPr>
              <a:t>Add</a:t>
            </a:r>
            <a:r>
              <a:rPr kumimoji="0" lang="en-GB" sz="1050" b="0" i="0" u="none" strike="noStrike" cap="none" normalizeH="0" dirty="0" smtClean="0">
                <a:ln>
                  <a:noFill/>
                </a:ln>
                <a:solidFill>
                  <a:srgbClr val="000000"/>
                </a:solidFill>
                <a:effectLst/>
                <a:latin typeface="Verdana" pitchFamily="34" charset="0"/>
                <a:cs typeface="Arial" charset="0"/>
              </a:rPr>
              <a:t> </a:t>
            </a:r>
            <a:r>
              <a:rPr kumimoji="0" lang="en-GB" sz="1050" b="0" i="0" u="none" strike="noStrike" cap="none" normalizeH="0" baseline="0" dirty="0" smtClean="0">
                <a:ln>
                  <a:noFill/>
                </a:ln>
                <a:solidFill>
                  <a:srgbClr val="000000"/>
                </a:solidFill>
                <a:effectLst/>
                <a:latin typeface="Verdana" pitchFamily="34" charset="0"/>
                <a:cs typeface="Arial" charset="0"/>
              </a:rPr>
              <a:t>block variation number</a:t>
            </a:r>
          </a:p>
        </p:txBody>
      </p:sp>
      <p:sp>
        <p:nvSpPr>
          <p:cNvPr id="9" name="Legende mit Linie 1 8"/>
          <p:cNvSpPr/>
          <p:nvPr/>
        </p:nvSpPr>
        <p:spPr bwMode="auto">
          <a:xfrm>
            <a:off x="6228184" y="2821786"/>
            <a:ext cx="1438381" cy="339305"/>
          </a:xfrm>
          <a:prstGeom prst="borderCallout1">
            <a:avLst>
              <a:gd name="adj1" fmla="val 107281"/>
              <a:gd name="adj2" fmla="val 95115"/>
              <a:gd name="adj3" fmla="val 231799"/>
              <a:gd name="adj4" fmla="val 154949"/>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Verdana" pitchFamily="34" charset="0"/>
                <a:cs typeface="Arial" charset="0"/>
              </a:rPr>
              <a:t>Add</a:t>
            </a:r>
            <a:r>
              <a:rPr kumimoji="0" lang="en-GB" sz="1050" b="0" i="0" u="none" strike="noStrike" cap="none" normalizeH="0" dirty="0" smtClean="0">
                <a:ln>
                  <a:noFill/>
                </a:ln>
                <a:solidFill>
                  <a:srgbClr val="000000"/>
                </a:solidFill>
                <a:effectLst/>
                <a:latin typeface="Verdana" pitchFamily="34" charset="0"/>
                <a:cs typeface="Arial" charset="0"/>
              </a:rPr>
              <a:t> </a:t>
            </a:r>
            <a:r>
              <a:rPr kumimoji="0" lang="en-GB" sz="1050" b="0" i="0" u="none" strike="noStrike" cap="none" normalizeH="0" baseline="0" dirty="0" smtClean="0">
                <a:ln>
                  <a:noFill/>
                </a:ln>
                <a:solidFill>
                  <a:srgbClr val="000000"/>
                </a:solidFill>
                <a:effectLst/>
                <a:latin typeface="Verdana" pitchFamily="34" charset="0"/>
                <a:cs typeface="Arial" charset="0"/>
              </a:rPr>
              <a:t>Member </a:t>
            </a:r>
            <a:r>
              <a:rPr lang="en-GB" sz="1050" dirty="0" smtClean="0"/>
              <a:t>State</a:t>
            </a:r>
            <a:endParaRPr kumimoji="0" lang="en-GB" sz="105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43605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02545"/>
            <a:ext cx="741682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a:xfrm>
            <a:off x="107950" y="115888"/>
            <a:ext cx="8456613" cy="950912"/>
          </a:xfrm>
        </p:spPr>
        <p:txBody>
          <a:bodyPr/>
          <a:lstStyle/>
          <a:p>
            <a:r>
              <a:rPr lang="en-GB" altLang="de-DE" dirty="0" smtClean="0">
                <a:solidFill>
                  <a:schemeClr val="bg1"/>
                </a:solidFill>
              </a:rPr>
              <a:t>Essentials /2</a:t>
            </a:r>
          </a:p>
        </p:txBody>
      </p:sp>
      <p:sp>
        <p:nvSpPr>
          <p:cNvPr id="3" name="Content Placeholder 2"/>
          <p:cNvSpPr>
            <a:spLocks noGrp="1"/>
          </p:cNvSpPr>
          <p:nvPr>
            <p:ph idx="1"/>
          </p:nvPr>
        </p:nvSpPr>
        <p:spPr>
          <a:xfrm>
            <a:off x="395288" y="852488"/>
            <a:ext cx="8456612" cy="5148262"/>
          </a:xfrm>
        </p:spPr>
        <p:txBody>
          <a:bodyPr/>
          <a:lstStyle/>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marL="0" indent="0" eaLnBrk="1" hangingPunct="1">
              <a:defRPr/>
            </a:pPr>
            <a:endParaRPr lang="en-GB" dirty="0"/>
          </a:p>
          <a:p>
            <a:pPr marL="0" indent="0" eaLnBrk="1" hangingPunct="1">
              <a:defRPr/>
            </a:pPr>
            <a:endParaRPr lang="en-GB" dirty="0" smtClean="0"/>
          </a:p>
          <a:p>
            <a:pPr>
              <a:defRPr/>
            </a:pPr>
            <a:r>
              <a:rPr lang="en-GB" dirty="0" smtClean="0"/>
              <a:t>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gende mit Linie 1 4"/>
          <p:cNvSpPr/>
          <p:nvPr/>
        </p:nvSpPr>
        <p:spPr bwMode="auto">
          <a:xfrm>
            <a:off x="473325" y="767237"/>
            <a:ext cx="2088232" cy="727104"/>
          </a:xfrm>
          <a:prstGeom prst="borderCallout1">
            <a:avLst>
              <a:gd name="adj1" fmla="val 99969"/>
              <a:gd name="adj2" fmla="val 32488"/>
              <a:gd name="adj3" fmla="val 144708"/>
              <a:gd name="adj4" fmla="val 14993"/>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Verdana" pitchFamily="34" charset="0"/>
                <a:cs typeface="Arial" charset="0"/>
              </a:rPr>
              <a:t>Enable data field </a:t>
            </a:r>
            <a:br>
              <a:rPr kumimoji="0" lang="en-GB" sz="1050" b="0" i="0" u="none" strike="noStrike" cap="none" normalizeH="0" baseline="0" dirty="0" smtClean="0">
                <a:ln>
                  <a:noFill/>
                </a:ln>
                <a:solidFill>
                  <a:srgbClr val="000000"/>
                </a:solidFill>
                <a:effectLst/>
                <a:latin typeface="Verdana" pitchFamily="34" charset="0"/>
                <a:cs typeface="Arial" charset="0"/>
              </a:rPr>
            </a:br>
            <a:r>
              <a:rPr kumimoji="0" lang="en-GB" sz="1050" b="0" i="0" u="none" strike="noStrike" cap="none" normalizeH="0" baseline="0" dirty="0" smtClean="0">
                <a:ln>
                  <a:noFill/>
                </a:ln>
                <a:solidFill>
                  <a:srgbClr val="000000"/>
                </a:solidFill>
                <a:effectLst/>
                <a:latin typeface="Verdana" pitchFamily="34" charset="0"/>
                <a:cs typeface="Arial" charset="0"/>
              </a:rPr>
              <a:t>(used</a:t>
            </a:r>
            <a:r>
              <a:rPr kumimoji="0" lang="en-GB" sz="1050" b="0" i="0" u="none" strike="noStrike" cap="none" normalizeH="0" dirty="0" smtClean="0">
                <a:ln>
                  <a:noFill/>
                </a:ln>
                <a:solidFill>
                  <a:srgbClr val="000000"/>
                </a:solidFill>
                <a:effectLst/>
                <a:latin typeface="Verdana" pitchFamily="34" charset="0"/>
                <a:cs typeface="Arial" charset="0"/>
              </a:rPr>
              <a:t> for </a:t>
            </a:r>
            <a:r>
              <a:rPr kumimoji="0" lang="en-GB" sz="1050" b="0" i="0" u="none" strike="noStrike" cap="none" normalizeH="0" baseline="0" dirty="0" smtClean="0">
                <a:ln>
                  <a:noFill/>
                </a:ln>
                <a:solidFill>
                  <a:srgbClr val="000000"/>
                </a:solidFill>
                <a:effectLst/>
                <a:latin typeface="Verdana" pitchFamily="34" charset="0"/>
                <a:cs typeface="Arial" charset="0"/>
              </a:rPr>
              <a:t>fixed</a:t>
            </a:r>
            <a:r>
              <a:rPr kumimoji="0" lang="en-GB" sz="1050" b="0" i="0" u="none" strike="noStrike" cap="none" normalizeH="0" dirty="0" smtClean="0">
                <a:ln>
                  <a:noFill/>
                </a:ln>
                <a:solidFill>
                  <a:srgbClr val="000000"/>
                </a:solidFill>
                <a:effectLst/>
                <a:latin typeface="Verdana" pitchFamily="34" charset="0"/>
                <a:cs typeface="Arial" charset="0"/>
              </a:rPr>
              <a:t> dose combinations / vaccines</a:t>
            </a:r>
            <a:endParaRPr kumimoji="0" lang="en-GB" sz="1050" b="0" i="0" u="none" strike="noStrike" cap="none" normalizeH="0" baseline="0" dirty="0" smtClean="0">
              <a:ln>
                <a:noFill/>
              </a:ln>
              <a:solidFill>
                <a:srgbClr val="000000"/>
              </a:solidFill>
              <a:effectLst/>
              <a:latin typeface="Verdana" pitchFamily="34" charset="0"/>
              <a:cs typeface="Arial" charset="0"/>
            </a:endParaRPr>
          </a:p>
        </p:txBody>
      </p:sp>
      <p:sp>
        <p:nvSpPr>
          <p:cNvPr id="12" name="Legende mit Linie 1 11"/>
          <p:cNvSpPr/>
          <p:nvPr/>
        </p:nvSpPr>
        <p:spPr bwMode="auto">
          <a:xfrm>
            <a:off x="600268" y="5267823"/>
            <a:ext cx="1961289" cy="533205"/>
          </a:xfrm>
          <a:prstGeom prst="borderCallout1">
            <a:avLst>
              <a:gd name="adj1" fmla="val -11434"/>
              <a:gd name="adj2" fmla="val 61137"/>
              <a:gd name="adj3" fmla="val -330104"/>
              <a:gd name="adj4" fmla="val 43327"/>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lang="en-GB" sz="1050" dirty="0" smtClean="0"/>
              <a:t>Add fields for further </a:t>
            </a:r>
          </a:p>
          <a:p>
            <a:pPr marL="0" marR="0" indent="0" algn="ctr" defTabSz="914400" rtl="0" eaLnBrk="1" fontAlgn="base" latinLnBrk="0" hangingPunct="1">
              <a:lnSpc>
                <a:spcPct val="120000"/>
              </a:lnSpc>
              <a:spcBef>
                <a:spcPct val="0"/>
              </a:spcBef>
              <a:spcAft>
                <a:spcPct val="0"/>
              </a:spcAft>
              <a:buClrTx/>
              <a:buSzTx/>
              <a:buFontTx/>
              <a:buNone/>
              <a:tabLst/>
            </a:pPr>
            <a:r>
              <a:rPr lang="en-GB" sz="1050" dirty="0" smtClean="0"/>
              <a:t>MA number in that line</a:t>
            </a:r>
            <a:endParaRPr lang="en-GB" sz="1050" dirty="0"/>
          </a:p>
        </p:txBody>
      </p:sp>
      <p:grpSp>
        <p:nvGrpSpPr>
          <p:cNvPr id="6" name="Group 5"/>
          <p:cNvGrpSpPr/>
          <p:nvPr/>
        </p:nvGrpSpPr>
        <p:grpSpPr>
          <a:xfrm>
            <a:off x="3275856" y="3438749"/>
            <a:ext cx="3816424" cy="2589563"/>
            <a:chOff x="3275856" y="3438749"/>
            <a:chExt cx="3816424" cy="2589563"/>
          </a:xfrm>
        </p:grpSpPr>
        <p:sp>
          <p:nvSpPr>
            <p:cNvPr id="13" name="Legende mit Linie 1 12"/>
            <p:cNvSpPr/>
            <p:nvPr/>
          </p:nvSpPr>
          <p:spPr bwMode="auto">
            <a:xfrm>
              <a:off x="3779912" y="5301208"/>
              <a:ext cx="1438381" cy="727104"/>
            </a:xfrm>
            <a:prstGeom prst="borderCallout1">
              <a:avLst>
                <a:gd name="adj1" fmla="val -11434"/>
                <a:gd name="adj2" fmla="val 61137"/>
                <a:gd name="adj3" fmla="val -256768"/>
                <a:gd name="adj4" fmla="val -100433"/>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lang="en-GB" sz="1050" dirty="0" smtClean="0"/>
                <a:t>Select from previously entered data</a:t>
              </a:r>
              <a:endParaRPr kumimoji="0" lang="en-GB" sz="1050" b="0" i="0" u="none" strike="noStrike" cap="none" normalizeH="0" baseline="0" dirty="0" smtClean="0">
                <a:ln>
                  <a:noFill/>
                </a:ln>
                <a:solidFill>
                  <a:srgbClr val="000000"/>
                </a:solidFill>
                <a:effectLst/>
                <a:latin typeface="Verdana" pitchFamily="34" charset="0"/>
                <a:cs typeface="Arial" charset="0"/>
              </a:endParaRPr>
            </a:p>
          </p:txBody>
        </p:sp>
        <p:cxnSp>
          <p:nvCxnSpPr>
            <p:cNvPr id="7" name="Gerade Verbindung mit Pfeil 6"/>
            <p:cNvCxnSpPr/>
            <p:nvPr/>
          </p:nvCxnSpPr>
          <p:spPr bwMode="auto">
            <a:xfrm flipH="1" flipV="1">
              <a:off x="3275856" y="3438749"/>
              <a:ext cx="1440160" cy="17321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flipV="1">
              <a:off x="4716016" y="3438749"/>
              <a:ext cx="1194755" cy="17321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4868416" y="3438749"/>
              <a:ext cx="1761545" cy="17321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26"/>
            <p:cNvCxnSpPr/>
            <p:nvPr/>
          </p:nvCxnSpPr>
          <p:spPr bwMode="auto">
            <a:xfrm flipV="1">
              <a:off x="5020816" y="3438749"/>
              <a:ext cx="2071464" cy="17321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Legende mit Linie 1 29"/>
          <p:cNvSpPr/>
          <p:nvPr/>
        </p:nvSpPr>
        <p:spPr bwMode="auto">
          <a:xfrm>
            <a:off x="6228183" y="5301208"/>
            <a:ext cx="1438381" cy="318723"/>
          </a:xfrm>
          <a:prstGeom prst="borderCallout1">
            <a:avLst>
              <a:gd name="adj1" fmla="val -11434"/>
              <a:gd name="adj2" fmla="val 61137"/>
              <a:gd name="adj3" fmla="val -669885"/>
              <a:gd name="adj4" fmla="val 79591"/>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lang="en-GB" sz="1050" dirty="0" smtClean="0"/>
              <a:t>Add another line</a:t>
            </a:r>
            <a:endParaRPr kumimoji="0" lang="en-GB" sz="1050" b="0" i="0" u="none" strike="noStrike" cap="none" normalizeH="0" baseline="0" dirty="0" smtClean="0">
              <a:ln>
                <a:noFill/>
              </a:ln>
              <a:solidFill>
                <a:srgbClr val="000000"/>
              </a:solidFill>
              <a:effectLst/>
              <a:latin typeface="Verdana" pitchFamily="34" charset="0"/>
              <a:cs typeface="Arial" charset="0"/>
            </a:endParaRPr>
          </a:p>
        </p:txBody>
      </p:sp>
      <p:sp>
        <p:nvSpPr>
          <p:cNvPr id="32" name="Legende mit Linie 1 31"/>
          <p:cNvSpPr/>
          <p:nvPr/>
        </p:nvSpPr>
        <p:spPr bwMode="auto">
          <a:xfrm>
            <a:off x="7381199" y="5796675"/>
            <a:ext cx="1438381" cy="727104"/>
          </a:xfrm>
          <a:prstGeom prst="borderCallout1">
            <a:avLst>
              <a:gd name="adj1" fmla="val -11434"/>
              <a:gd name="adj2" fmla="val 61137"/>
              <a:gd name="adj3" fmla="val -350873"/>
              <a:gd name="adj4" fmla="val 16035"/>
            </a:avLst>
          </a:prstGeom>
          <a:solidFill>
            <a:schemeClr val="accent2">
              <a:lumMod val="60000"/>
              <a:lumOff val="40000"/>
            </a:schemeClr>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lang="en-GB" sz="1050" dirty="0" smtClean="0"/>
              <a:t>Add another line / copy data from above</a:t>
            </a:r>
            <a:endParaRPr kumimoji="0" lang="en-GB" sz="1050" b="0" i="0" u="none" strike="noStrike" cap="none" normalizeH="0" baseline="0" dirty="0" smtClean="0">
              <a:ln>
                <a:noFill/>
              </a:ln>
              <a:solidFill>
                <a:srgbClr val="000000"/>
              </a:solidFill>
              <a:effectLst/>
              <a:latin typeface="Verdana" pitchFamily="34" charset="0"/>
              <a:cs typeface="Arial" charset="0"/>
            </a:endParaRPr>
          </a:p>
        </p:txBody>
      </p:sp>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Foliennummernplatzhalter 3"/>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8</a:t>
            </a:fld>
            <a:endParaRPr lang="en-GB" altLang="en-US" dirty="0"/>
          </a:p>
        </p:txBody>
      </p:sp>
    </p:spTree>
    <p:extLst>
      <p:ext uri="{BB962C8B-B14F-4D97-AF65-F5344CB8AC3E}">
        <p14:creationId xmlns:p14="http://schemas.microsoft.com/office/powerpoint/2010/main" val="13541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15888"/>
            <a:ext cx="8456613" cy="950912"/>
          </a:xfrm>
        </p:spPr>
        <p:txBody>
          <a:bodyPr/>
          <a:lstStyle/>
          <a:p>
            <a:r>
              <a:rPr lang="en-GB" altLang="de-DE" dirty="0" smtClean="0">
                <a:solidFill>
                  <a:schemeClr val="bg1"/>
                </a:solidFill>
              </a:rPr>
              <a:t>Example Strength</a:t>
            </a:r>
          </a:p>
        </p:txBody>
      </p:sp>
      <p:sp>
        <p:nvSpPr>
          <p:cNvPr id="3" name="Content Placeholder 2"/>
          <p:cNvSpPr>
            <a:spLocks noGrp="1"/>
          </p:cNvSpPr>
          <p:nvPr>
            <p:ph idx="1"/>
          </p:nvPr>
        </p:nvSpPr>
        <p:spPr>
          <a:xfrm>
            <a:off x="395288" y="852488"/>
            <a:ext cx="8456612" cy="1640408"/>
          </a:xfrm>
        </p:spPr>
        <p:txBody>
          <a:bodyPr/>
          <a:lstStyle/>
          <a:p>
            <a:pPr>
              <a:lnSpc>
                <a:spcPct val="100000"/>
              </a:lnSpc>
              <a:defRPr/>
            </a:pPr>
            <a:r>
              <a:rPr lang="en-GB" dirty="0" smtClean="0"/>
              <a:t>If your product has different strengths, from </a:t>
            </a:r>
            <a:r>
              <a:rPr lang="en-GB" dirty="0"/>
              <a:t>the second line of </a:t>
            </a:r>
            <a:r>
              <a:rPr lang="en-GB" dirty="0" smtClean="0"/>
              <a:t>you </a:t>
            </a:r>
            <a:r>
              <a:rPr lang="en-GB" dirty="0"/>
              <a:t>can select </a:t>
            </a:r>
            <a:r>
              <a:rPr lang="en-GB" dirty="0" smtClean="0"/>
              <a:t>strengths already </a:t>
            </a:r>
            <a:r>
              <a:rPr lang="en-GB" dirty="0"/>
              <a:t>entering in the first line by clicking on the dropdown </a:t>
            </a:r>
            <a:r>
              <a:rPr lang="en-GB" dirty="0" smtClean="0"/>
              <a:t>buttons. Alternatively, use the clone button and only change information in relevant fields. </a:t>
            </a:r>
            <a:endParaRPr lang="en-GB" dirty="0"/>
          </a:p>
          <a:p>
            <a:pPr marL="342900" indent="-342900" eaLnBrk="1" hangingPunct="1">
              <a:buFont typeface="Arial" panose="020B0604020202020204" pitchFamily="34" charset="0"/>
              <a:buChar char="•"/>
              <a:defRP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8" y="0"/>
            <a:ext cx="2303827" cy="65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626" y="2276872"/>
            <a:ext cx="7344816" cy="360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615" y="4756965"/>
            <a:ext cx="469900" cy="1530350"/>
          </a:xfrm>
          <a:prstGeom prst="rect">
            <a:avLst/>
          </a:prstGeom>
          <a:solidFill>
            <a:schemeClr val="accent2">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a:xfrm>
            <a:off x="899592" y="6405563"/>
            <a:ext cx="6336233" cy="292100"/>
          </a:xfrm>
        </p:spPr>
        <p:txBody>
          <a:bodyPr/>
          <a:lstStyle/>
          <a:p>
            <a:pPr>
              <a:defRPr/>
            </a:pPr>
            <a:r>
              <a:rPr lang="en-GB" altLang="en-US" smtClean="0"/>
              <a:t>eAF version 1.20 webinar for industry</a:t>
            </a:r>
            <a:endParaRPr lang="en-GB" altLang="en-US"/>
          </a:p>
        </p:txBody>
      </p:sp>
      <p:sp>
        <p:nvSpPr>
          <p:cNvPr id="4" name="Foliennummernplatzhalter 3"/>
          <p:cNvSpPr>
            <a:spLocks noGrp="1"/>
          </p:cNvSpPr>
          <p:nvPr>
            <p:ph type="sldNum" sz="quarter" idx="12"/>
          </p:nvPr>
        </p:nvSpPr>
        <p:spPr>
          <a:xfrm>
            <a:off x="251520" y="6405562"/>
            <a:ext cx="648071" cy="263798"/>
          </a:xfrm>
        </p:spPr>
        <p:txBody>
          <a:bodyPr/>
          <a:lstStyle/>
          <a:p>
            <a:pPr>
              <a:defRPr/>
            </a:pPr>
            <a:fld id="{C169EE18-BC7E-4CD5-83B5-E16BDAEFDBD8}" type="slidenum">
              <a:rPr lang="en-GB" altLang="en-US" smtClean="0"/>
              <a:pPr>
                <a:defRPr/>
              </a:pPr>
              <a:t>9</a:t>
            </a:fld>
            <a:endParaRPr lang="en-GB" altLang="en-US" dirty="0"/>
          </a:p>
        </p:txBody>
      </p:sp>
    </p:spTree>
    <p:extLst>
      <p:ext uri="{BB962C8B-B14F-4D97-AF65-F5344CB8AC3E}">
        <p14:creationId xmlns:p14="http://schemas.microsoft.com/office/powerpoint/2010/main" val="67435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tional smaller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Optional smaller screen (Agency)</Template>
  <TotalTime>255</TotalTime>
  <Words>2451</Words>
  <Application>Microsoft Office PowerPoint</Application>
  <PresentationFormat>On-screen Show (4:3)</PresentationFormat>
  <Paragraphs>335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Optional smaller screen (Agency)</vt:lpstr>
      <vt:lpstr>How to complete an eAF based on version 1.20</vt:lpstr>
      <vt:lpstr>Training topics</vt:lpstr>
      <vt:lpstr>Introduction </vt:lpstr>
      <vt:lpstr>VARIATION FORM human &amp; VET</vt:lpstr>
      <vt:lpstr>VARIATION FORM human &amp; VET: Changes to section 2  ‘products concerned’</vt:lpstr>
      <vt:lpstr>Annex A and B</vt:lpstr>
      <vt:lpstr>Essentials /1</vt:lpstr>
      <vt:lpstr>Essentials /2</vt:lpstr>
      <vt:lpstr>Example Strength</vt:lpstr>
      <vt:lpstr>Example Strength</vt:lpstr>
      <vt:lpstr>Example Strength</vt:lpstr>
      <vt:lpstr>Comment List Boxes</vt:lpstr>
      <vt:lpstr>Live Demo</vt:lpstr>
      <vt:lpstr>Live Demo / Result</vt:lpstr>
      <vt:lpstr>Initial MAA form  human</vt:lpstr>
      <vt:lpstr>Topics being addressed</vt:lpstr>
      <vt:lpstr>No hyperlinks in the form </vt:lpstr>
      <vt:lpstr>Structure of the address fields  and extended options to copy content </vt:lpstr>
      <vt:lpstr>File name convention to support  differentiation of eAF and annexes in the eCTD </vt:lpstr>
      <vt:lpstr>eAF will not change national legal requirements on signature </vt:lpstr>
      <vt:lpstr>Member states selection of 'all' and adjustment of single entries </vt:lpstr>
      <vt:lpstr>Structure in strength and unit of measurement </vt:lpstr>
      <vt:lpstr>Usage of free text fields to describe manufacturer tasks</vt:lpstr>
      <vt:lpstr>Rule on how several products can be  covered by one MAA-form</vt:lpstr>
      <vt:lpstr>Reference to the pharmaceutical product</vt:lpstr>
      <vt:lpstr>Active substances and ingredients of different parts of a medicinal product</vt:lpstr>
      <vt:lpstr>Composition</vt:lpstr>
      <vt:lpstr>Salt / hydrate forms</vt:lpstr>
      <vt:lpstr>Container and closure systems, material</vt:lpstr>
      <vt:lpstr>Pharmacovigilance system</vt:lpstr>
      <vt:lpstr>Initial MAA form  veterinary</vt:lpstr>
      <vt:lpstr>PowerPoint Presentation</vt:lpstr>
      <vt:lpstr>PowerPoint Presentation</vt:lpstr>
      <vt:lpstr>PowerPoint Presentation</vt:lpstr>
      <vt:lpstr>RENEWAL FORM human &amp; VET  – see known issues below</vt:lpstr>
      <vt:lpstr>GENERAL ISSUES</vt:lpstr>
      <vt:lpstr>Where to find eAFs?</vt:lpstr>
      <vt:lpstr>PowerPoint Presentation</vt:lpstr>
      <vt:lpstr>PowerPoint Presentation</vt:lpstr>
      <vt:lpstr>PowerPoint Presentation</vt:lpstr>
      <vt:lpstr>Known issues</vt:lpstr>
      <vt:lpstr>Known issues</vt:lpstr>
      <vt:lpstr>Known issues</vt:lpstr>
      <vt:lpstr>Known issues</vt:lpstr>
      <vt:lpstr>Known issues</vt:lpstr>
      <vt:lpstr>Known issues</vt:lpstr>
    </vt:vector>
  </TitlesOfParts>
  <Company>European Medicines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Kristiina Puusaari</dc:creator>
  <dc:description>Template version: 26 April 2011.</dc:description>
  <cp:lastModifiedBy>Cruickshank Susan</cp:lastModifiedBy>
  <cp:revision>259</cp:revision>
  <cp:lastPrinted>2016-01-10T16:58:17Z</cp:lastPrinted>
  <dcterms:created xsi:type="dcterms:W3CDTF">2016-01-04T11:51:46Z</dcterms:created>
  <dcterms:modified xsi:type="dcterms:W3CDTF">2016-11-15T13:51:40Z</dcterms:modified>
</cp:coreProperties>
</file>